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2" r:id="rId7"/>
    <p:sldId id="260" r:id="rId8"/>
    <p:sldId id="261" r:id="rId9"/>
    <p:sldId id="26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C00E3A-9D1E-46E8-9E0B-BE6B6F56129D}" type="datetimeFigureOut">
              <a:rPr lang="en-US" smtClean="0"/>
              <a:t>30-May-17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26EFD-F5E3-41D8-B42A-507EF7060D35}" type="slidenum">
              <a:rPr lang="en-US" smtClean="0"/>
              <a:t>‹#›</a:t>
            </a:fld>
            <a:endParaRPr lang="en-US"/>
          </a:p>
        </p:txBody>
      </p:sp>
    </p:spTree>
    <p:extLst>
      <p:ext uri="{BB962C8B-B14F-4D97-AF65-F5344CB8AC3E}">
        <p14:creationId xmlns:p14="http://schemas.microsoft.com/office/powerpoint/2010/main" val="332237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00E3A-9D1E-46E8-9E0B-BE6B6F56129D}" type="datetimeFigureOut">
              <a:rPr lang="en-US" smtClean="0"/>
              <a:t>30-May-17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26EFD-F5E3-41D8-B42A-507EF7060D35}" type="slidenum">
              <a:rPr lang="en-US" smtClean="0"/>
              <a:t>‹#›</a:t>
            </a:fld>
            <a:endParaRPr lang="en-US"/>
          </a:p>
        </p:txBody>
      </p:sp>
    </p:spTree>
    <p:extLst>
      <p:ext uri="{BB962C8B-B14F-4D97-AF65-F5344CB8AC3E}">
        <p14:creationId xmlns:p14="http://schemas.microsoft.com/office/powerpoint/2010/main" val="427259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00E3A-9D1E-46E8-9E0B-BE6B6F56129D}" type="datetimeFigureOut">
              <a:rPr lang="en-US" smtClean="0"/>
              <a:t>30-May-17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26EFD-F5E3-41D8-B42A-507EF7060D35}" type="slidenum">
              <a:rPr lang="en-US" smtClean="0"/>
              <a:t>‹#›</a:t>
            </a:fld>
            <a:endParaRPr lang="en-US"/>
          </a:p>
        </p:txBody>
      </p:sp>
    </p:spTree>
    <p:extLst>
      <p:ext uri="{BB962C8B-B14F-4D97-AF65-F5344CB8AC3E}">
        <p14:creationId xmlns:p14="http://schemas.microsoft.com/office/powerpoint/2010/main" val="231933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00E3A-9D1E-46E8-9E0B-BE6B6F56129D}" type="datetimeFigureOut">
              <a:rPr lang="en-US" smtClean="0"/>
              <a:t>30-May-17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26EFD-F5E3-41D8-B42A-507EF7060D35}" type="slidenum">
              <a:rPr lang="en-US" smtClean="0"/>
              <a:t>‹#›</a:t>
            </a:fld>
            <a:endParaRPr lang="en-US"/>
          </a:p>
        </p:txBody>
      </p:sp>
    </p:spTree>
    <p:extLst>
      <p:ext uri="{BB962C8B-B14F-4D97-AF65-F5344CB8AC3E}">
        <p14:creationId xmlns:p14="http://schemas.microsoft.com/office/powerpoint/2010/main" val="24401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C00E3A-9D1E-46E8-9E0B-BE6B6F56129D}" type="datetimeFigureOut">
              <a:rPr lang="en-US" smtClean="0"/>
              <a:t>30-May-17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26EFD-F5E3-41D8-B42A-507EF7060D35}" type="slidenum">
              <a:rPr lang="en-US" smtClean="0"/>
              <a:t>‹#›</a:t>
            </a:fld>
            <a:endParaRPr lang="en-US"/>
          </a:p>
        </p:txBody>
      </p:sp>
    </p:spTree>
    <p:extLst>
      <p:ext uri="{BB962C8B-B14F-4D97-AF65-F5344CB8AC3E}">
        <p14:creationId xmlns:p14="http://schemas.microsoft.com/office/powerpoint/2010/main" val="81219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C00E3A-9D1E-46E8-9E0B-BE6B6F56129D}" type="datetimeFigureOut">
              <a:rPr lang="en-US" smtClean="0"/>
              <a:t>30-May-17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26EFD-F5E3-41D8-B42A-507EF7060D35}" type="slidenum">
              <a:rPr lang="en-US" smtClean="0"/>
              <a:t>‹#›</a:t>
            </a:fld>
            <a:endParaRPr lang="en-US"/>
          </a:p>
        </p:txBody>
      </p:sp>
    </p:spTree>
    <p:extLst>
      <p:ext uri="{BB962C8B-B14F-4D97-AF65-F5344CB8AC3E}">
        <p14:creationId xmlns:p14="http://schemas.microsoft.com/office/powerpoint/2010/main" val="357171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C00E3A-9D1E-46E8-9E0B-BE6B6F56129D}" type="datetimeFigureOut">
              <a:rPr lang="en-US" smtClean="0"/>
              <a:t>30-May-17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26EFD-F5E3-41D8-B42A-507EF7060D35}" type="slidenum">
              <a:rPr lang="en-US" smtClean="0"/>
              <a:t>‹#›</a:t>
            </a:fld>
            <a:endParaRPr lang="en-US"/>
          </a:p>
        </p:txBody>
      </p:sp>
    </p:spTree>
    <p:extLst>
      <p:ext uri="{BB962C8B-B14F-4D97-AF65-F5344CB8AC3E}">
        <p14:creationId xmlns:p14="http://schemas.microsoft.com/office/powerpoint/2010/main" val="298090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C00E3A-9D1E-46E8-9E0B-BE6B6F56129D}" type="datetimeFigureOut">
              <a:rPr lang="en-US" smtClean="0"/>
              <a:t>30-May-17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26EFD-F5E3-41D8-B42A-507EF7060D35}" type="slidenum">
              <a:rPr lang="en-US" smtClean="0"/>
              <a:t>‹#›</a:t>
            </a:fld>
            <a:endParaRPr lang="en-US"/>
          </a:p>
        </p:txBody>
      </p:sp>
    </p:spTree>
    <p:extLst>
      <p:ext uri="{BB962C8B-B14F-4D97-AF65-F5344CB8AC3E}">
        <p14:creationId xmlns:p14="http://schemas.microsoft.com/office/powerpoint/2010/main" val="169181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00E3A-9D1E-46E8-9E0B-BE6B6F56129D}" type="datetimeFigureOut">
              <a:rPr lang="en-US" smtClean="0"/>
              <a:t>30-May-17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26EFD-F5E3-41D8-B42A-507EF7060D35}" type="slidenum">
              <a:rPr lang="en-US" smtClean="0"/>
              <a:t>‹#›</a:t>
            </a:fld>
            <a:endParaRPr lang="en-US"/>
          </a:p>
        </p:txBody>
      </p:sp>
    </p:spTree>
    <p:extLst>
      <p:ext uri="{BB962C8B-B14F-4D97-AF65-F5344CB8AC3E}">
        <p14:creationId xmlns:p14="http://schemas.microsoft.com/office/powerpoint/2010/main" val="161727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00E3A-9D1E-46E8-9E0B-BE6B6F56129D}" type="datetimeFigureOut">
              <a:rPr lang="en-US" smtClean="0"/>
              <a:t>30-May-17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26EFD-F5E3-41D8-B42A-507EF7060D35}" type="slidenum">
              <a:rPr lang="en-US" smtClean="0"/>
              <a:t>‹#›</a:t>
            </a:fld>
            <a:endParaRPr lang="en-US"/>
          </a:p>
        </p:txBody>
      </p:sp>
    </p:spTree>
    <p:extLst>
      <p:ext uri="{BB962C8B-B14F-4D97-AF65-F5344CB8AC3E}">
        <p14:creationId xmlns:p14="http://schemas.microsoft.com/office/powerpoint/2010/main" val="263676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00E3A-9D1E-46E8-9E0B-BE6B6F56129D}" type="datetimeFigureOut">
              <a:rPr lang="en-US" smtClean="0"/>
              <a:t>30-May-17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26EFD-F5E3-41D8-B42A-507EF7060D35}" type="slidenum">
              <a:rPr lang="en-US" smtClean="0"/>
              <a:t>‹#›</a:t>
            </a:fld>
            <a:endParaRPr lang="en-US"/>
          </a:p>
        </p:txBody>
      </p:sp>
    </p:spTree>
    <p:extLst>
      <p:ext uri="{BB962C8B-B14F-4D97-AF65-F5344CB8AC3E}">
        <p14:creationId xmlns:p14="http://schemas.microsoft.com/office/powerpoint/2010/main" val="44433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00E3A-9D1E-46E8-9E0B-BE6B6F56129D}" type="datetimeFigureOut">
              <a:rPr lang="en-US" smtClean="0"/>
              <a:t>30-May-17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26EFD-F5E3-41D8-B42A-507EF7060D35}" type="slidenum">
              <a:rPr lang="en-US" smtClean="0"/>
              <a:t>‹#›</a:t>
            </a:fld>
            <a:endParaRPr lang="en-US"/>
          </a:p>
        </p:txBody>
      </p:sp>
    </p:spTree>
    <p:extLst>
      <p:ext uri="{BB962C8B-B14F-4D97-AF65-F5344CB8AC3E}">
        <p14:creationId xmlns:p14="http://schemas.microsoft.com/office/powerpoint/2010/main" val="371686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49" y="128789"/>
            <a:ext cx="11743902" cy="6593983"/>
          </a:xfrm>
          <a:prstGeom prst="rect">
            <a:avLst/>
          </a:prstGeom>
        </p:spPr>
      </p:pic>
      <p:sp>
        <p:nvSpPr>
          <p:cNvPr id="2" name="Title 1"/>
          <p:cNvSpPr>
            <a:spLocks noGrp="1"/>
          </p:cNvSpPr>
          <p:nvPr>
            <p:ph type="ctrTitle"/>
          </p:nvPr>
        </p:nvSpPr>
        <p:spPr>
          <a:xfrm>
            <a:off x="502276" y="4932608"/>
            <a:ext cx="4069724" cy="1339404"/>
          </a:xfrm>
          <a:solidFill>
            <a:schemeClr val="bg1"/>
          </a:solidFill>
        </p:spPr>
        <p:txBody>
          <a:bodyPr>
            <a:noAutofit/>
          </a:bodyPr>
          <a:lstStyle/>
          <a:p>
            <a:r>
              <a:rPr lang="en-US" sz="4400" b="1" dirty="0" smtClean="0">
                <a:latin typeface="Comic Sans MS" panose="030F0702030302020204" pitchFamily="66" charset="0"/>
              </a:rPr>
              <a:t>Physics of the America’s Cup</a:t>
            </a:r>
            <a:endParaRPr lang="en-US" sz="4400" b="1" dirty="0">
              <a:latin typeface="Comic Sans MS" panose="030F0702030302020204" pitchFamily="66" charset="0"/>
            </a:endParaRPr>
          </a:p>
        </p:txBody>
      </p:sp>
    </p:spTree>
    <p:extLst>
      <p:ext uri="{BB962C8B-B14F-4D97-AF65-F5344CB8AC3E}">
        <p14:creationId xmlns:p14="http://schemas.microsoft.com/office/powerpoint/2010/main" val="230928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Statics – Balancing Forces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530" y="1591908"/>
            <a:ext cx="6908042" cy="4605361"/>
          </a:xfrm>
          <a:prstGeom prst="rect">
            <a:avLst/>
          </a:prstGeom>
        </p:spPr>
      </p:pic>
      <p:sp>
        <p:nvSpPr>
          <p:cNvPr id="5" name="Down Arrow 4"/>
          <p:cNvSpPr/>
          <p:nvPr/>
        </p:nvSpPr>
        <p:spPr>
          <a:xfrm flipH="1">
            <a:off x="3821600" y="4768380"/>
            <a:ext cx="704908" cy="95534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0800000" flipH="1">
            <a:off x="3821600" y="3063924"/>
            <a:ext cx="704908" cy="95534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96102" y="2680439"/>
            <a:ext cx="2060812" cy="369332"/>
          </a:xfrm>
          <a:prstGeom prst="rect">
            <a:avLst/>
          </a:prstGeom>
          <a:noFill/>
        </p:spPr>
        <p:txBody>
          <a:bodyPr wrap="square" rtlCol="0">
            <a:spAutoFit/>
          </a:bodyPr>
          <a:lstStyle/>
          <a:p>
            <a:r>
              <a:rPr lang="en-US" dirty="0" smtClean="0">
                <a:solidFill>
                  <a:srgbClr val="FFFF00"/>
                </a:solidFill>
              </a:rPr>
              <a:t>Lift from hydrofoil</a:t>
            </a:r>
            <a:endParaRPr lang="en-US" dirty="0">
              <a:solidFill>
                <a:srgbClr val="FFFF00"/>
              </a:solidFill>
            </a:endParaRPr>
          </a:p>
        </p:txBody>
      </p:sp>
      <p:sp>
        <p:nvSpPr>
          <p:cNvPr id="9" name="TextBox 8"/>
          <p:cNvSpPr txBox="1"/>
          <p:nvPr/>
        </p:nvSpPr>
        <p:spPr>
          <a:xfrm>
            <a:off x="3821598" y="5650348"/>
            <a:ext cx="1191905" cy="369332"/>
          </a:xfrm>
          <a:prstGeom prst="rect">
            <a:avLst/>
          </a:prstGeom>
          <a:noFill/>
        </p:spPr>
        <p:txBody>
          <a:bodyPr wrap="square" rtlCol="0">
            <a:spAutoFit/>
          </a:bodyPr>
          <a:lstStyle/>
          <a:p>
            <a:r>
              <a:rPr lang="en-US" dirty="0" smtClean="0">
                <a:solidFill>
                  <a:srgbClr val="FFFF00"/>
                </a:solidFill>
              </a:rPr>
              <a:t>Weight</a:t>
            </a:r>
            <a:endParaRPr lang="en-US" dirty="0">
              <a:solidFill>
                <a:srgbClr val="FFFF00"/>
              </a:solidFill>
            </a:endParaRPr>
          </a:p>
        </p:txBody>
      </p:sp>
      <p:sp>
        <p:nvSpPr>
          <p:cNvPr id="10" name="TextBox 9"/>
          <p:cNvSpPr txBox="1"/>
          <p:nvPr/>
        </p:nvSpPr>
        <p:spPr>
          <a:xfrm>
            <a:off x="8639033" y="1910687"/>
            <a:ext cx="2811439" cy="3693319"/>
          </a:xfrm>
          <a:prstGeom prst="rect">
            <a:avLst/>
          </a:prstGeom>
          <a:noFill/>
        </p:spPr>
        <p:txBody>
          <a:bodyPr wrap="square" rtlCol="0">
            <a:spAutoFit/>
          </a:bodyPr>
          <a:lstStyle/>
          <a:p>
            <a:r>
              <a:rPr lang="en-US" b="1" dirty="0" smtClean="0"/>
              <a:t>Newton’s 1</a:t>
            </a:r>
            <a:r>
              <a:rPr lang="en-US" b="1" baseline="30000" dirty="0" smtClean="0"/>
              <a:t>st</a:t>
            </a:r>
            <a:r>
              <a:rPr lang="en-US" b="1" dirty="0" smtClean="0"/>
              <a:t> Law</a:t>
            </a:r>
            <a:r>
              <a:rPr lang="en-US" dirty="0" smtClean="0"/>
              <a:t>:  If the forces are balanced, there is no change in motion.</a:t>
            </a:r>
          </a:p>
          <a:p>
            <a:endParaRPr lang="en-US" dirty="0" smtClean="0"/>
          </a:p>
          <a:p>
            <a:r>
              <a:rPr lang="en-US" dirty="0" smtClean="0"/>
              <a:t>In this case the lift forces upwards from the foils balance the downwards force of gravity on the boat (weight).</a:t>
            </a:r>
          </a:p>
          <a:p>
            <a:endParaRPr lang="en-US" dirty="0"/>
          </a:p>
          <a:p>
            <a:r>
              <a:rPr lang="en-US" dirty="0" smtClean="0"/>
              <a:t>The lighter the boat, the less lift is required to ‘fly’ it!</a:t>
            </a:r>
            <a:endParaRPr lang="en-US" dirty="0"/>
          </a:p>
          <a:p>
            <a:endParaRPr lang="en-US" dirty="0"/>
          </a:p>
        </p:txBody>
      </p:sp>
    </p:spTree>
    <p:extLst>
      <p:ext uri="{BB962C8B-B14F-4D97-AF65-F5344CB8AC3E}">
        <p14:creationId xmlns:p14="http://schemas.microsoft.com/office/powerpoint/2010/main" val="226091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Bother Foiling?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38" y="1390550"/>
            <a:ext cx="4556078" cy="30373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929" y="1324610"/>
            <a:ext cx="4225688" cy="3169266"/>
          </a:xfrm>
          <a:prstGeom prst="rect">
            <a:avLst/>
          </a:prstGeom>
        </p:spPr>
      </p:pic>
      <p:sp>
        <p:nvSpPr>
          <p:cNvPr id="9" name="Right Arrow 8"/>
          <p:cNvSpPr/>
          <p:nvPr/>
        </p:nvSpPr>
        <p:spPr>
          <a:xfrm rot="10800000">
            <a:off x="846855" y="3774677"/>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257584" y="2182296"/>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6438" y="4627572"/>
            <a:ext cx="9957179" cy="2308324"/>
          </a:xfrm>
          <a:prstGeom prst="rect">
            <a:avLst/>
          </a:prstGeom>
          <a:noFill/>
        </p:spPr>
        <p:txBody>
          <a:bodyPr wrap="square" rtlCol="0">
            <a:spAutoFit/>
          </a:bodyPr>
          <a:lstStyle/>
          <a:p>
            <a:r>
              <a:rPr lang="en-US" dirty="0" smtClean="0"/>
              <a:t>A boat’s maximum speed is reached when the thrust from the sails (or engine) equals the frictional drag forces.  Then, as the forces are balanced, the motion stays constant. (Newton’s 1</a:t>
            </a:r>
            <a:r>
              <a:rPr lang="en-US" baseline="30000" dirty="0" smtClean="0"/>
              <a:t>st</a:t>
            </a:r>
            <a:r>
              <a:rPr lang="en-US" dirty="0" smtClean="0"/>
              <a:t> Law again!)</a:t>
            </a:r>
          </a:p>
          <a:p>
            <a:r>
              <a:rPr lang="en-US" b="1" i="1" dirty="0" smtClean="0"/>
              <a:t>Fluid drag increases with speed – the faster the boat the greater the drag is.</a:t>
            </a:r>
          </a:p>
          <a:p>
            <a:r>
              <a:rPr lang="en-US" dirty="0" smtClean="0"/>
              <a:t>If a boat is in the water, it must push aside a large volume of water.  This dramatically increases the drag.  Drag is proportional to the ‘wetted surface area’, so reduce the area touching the water and you reduce drag.  Reduce drag, you go faster!  Drag is also reduced by having a smooth surface – biofouling is very slow, which is why sailors always clean the bottom of a boat before a race.</a:t>
            </a:r>
          </a:p>
          <a:p>
            <a:endParaRPr lang="en-US" dirty="0"/>
          </a:p>
        </p:txBody>
      </p:sp>
      <p:sp>
        <p:nvSpPr>
          <p:cNvPr id="14" name="Right Arrow 13"/>
          <p:cNvSpPr/>
          <p:nvPr/>
        </p:nvSpPr>
        <p:spPr>
          <a:xfrm rot="10800000">
            <a:off x="7227559" y="2424612"/>
            <a:ext cx="981285"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507053" y="3774677"/>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65528" y="1511874"/>
            <a:ext cx="1528549" cy="646331"/>
          </a:xfrm>
          <a:prstGeom prst="rect">
            <a:avLst/>
          </a:prstGeom>
          <a:solidFill>
            <a:schemeClr val="bg1"/>
          </a:solidFill>
        </p:spPr>
        <p:txBody>
          <a:bodyPr wrap="square" rtlCol="0">
            <a:spAutoFit/>
          </a:bodyPr>
          <a:lstStyle/>
          <a:p>
            <a:r>
              <a:rPr lang="en-US" dirty="0" smtClean="0"/>
              <a:t>Displacement mode </a:t>
            </a:r>
            <a:endParaRPr lang="en-US" dirty="0"/>
          </a:p>
        </p:txBody>
      </p:sp>
      <p:sp>
        <p:nvSpPr>
          <p:cNvPr id="17" name="TextBox 16"/>
          <p:cNvSpPr txBox="1"/>
          <p:nvPr/>
        </p:nvSpPr>
        <p:spPr>
          <a:xfrm>
            <a:off x="3680983" y="1613327"/>
            <a:ext cx="1528549" cy="369332"/>
          </a:xfrm>
          <a:prstGeom prst="rect">
            <a:avLst/>
          </a:prstGeom>
          <a:solidFill>
            <a:schemeClr val="bg1"/>
          </a:solidFill>
        </p:spPr>
        <p:txBody>
          <a:bodyPr wrap="square" rtlCol="0">
            <a:spAutoFit/>
          </a:bodyPr>
          <a:lstStyle/>
          <a:p>
            <a:r>
              <a:rPr lang="en-US" dirty="0" smtClean="0"/>
              <a:t>Foiling mode</a:t>
            </a:r>
            <a:endParaRPr lang="en-US" dirty="0"/>
          </a:p>
        </p:txBody>
      </p:sp>
      <p:sp>
        <p:nvSpPr>
          <p:cNvPr id="18" name="TextBox 17"/>
          <p:cNvSpPr txBox="1"/>
          <p:nvPr/>
        </p:nvSpPr>
        <p:spPr>
          <a:xfrm>
            <a:off x="8812939" y="1511874"/>
            <a:ext cx="1845143" cy="738664"/>
          </a:xfrm>
          <a:prstGeom prst="rect">
            <a:avLst/>
          </a:prstGeom>
          <a:solidFill>
            <a:schemeClr val="bg1"/>
          </a:solidFill>
        </p:spPr>
        <p:txBody>
          <a:bodyPr wrap="square" rtlCol="0">
            <a:spAutoFit/>
          </a:bodyPr>
          <a:lstStyle/>
          <a:p>
            <a:pPr algn="ctr"/>
            <a:r>
              <a:rPr lang="en-US" sz="1400" dirty="0" smtClean="0"/>
              <a:t>Before foiling, the way catamarans reduced drag was to ‘fly a hull’.</a:t>
            </a:r>
            <a:endParaRPr lang="en-US" sz="1400" dirty="0"/>
          </a:p>
        </p:txBody>
      </p:sp>
    </p:spTree>
    <p:extLst>
      <p:ext uri="{BB962C8B-B14F-4D97-AF65-F5344CB8AC3E}">
        <p14:creationId xmlns:p14="http://schemas.microsoft.com/office/powerpoint/2010/main" val="121877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450"/>
            <a:ext cx="4910053" cy="1325563"/>
          </a:xfrm>
        </p:spPr>
        <p:txBody>
          <a:bodyPr/>
          <a:lstStyle/>
          <a:p>
            <a:r>
              <a:rPr lang="en-US" dirty="0" smtClean="0"/>
              <a:t>How </a:t>
            </a:r>
            <a:r>
              <a:rPr lang="en-US" dirty="0"/>
              <a:t>D</a:t>
            </a:r>
            <a:r>
              <a:rPr lang="en-US" dirty="0" smtClean="0"/>
              <a:t>o Foils Work?</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7274" b="24545"/>
          <a:stretch/>
        </p:blipFill>
        <p:spPr>
          <a:xfrm>
            <a:off x="838200" y="1897038"/>
            <a:ext cx="10035271" cy="3220872"/>
          </a:xfrm>
          <a:prstGeom prst="rect">
            <a:avLst/>
          </a:prstGeom>
        </p:spPr>
      </p:pic>
      <p:sp>
        <p:nvSpPr>
          <p:cNvPr id="6" name="Up Arrow 5"/>
          <p:cNvSpPr/>
          <p:nvPr/>
        </p:nvSpPr>
        <p:spPr>
          <a:xfrm rot="1077911">
            <a:off x="5269685" y="1713924"/>
            <a:ext cx="957137" cy="145640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5400000">
            <a:off x="8335395" y="3585978"/>
            <a:ext cx="464027" cy="689157"/>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76168" y="2072796"/>
            <a:ext cx="1446662" cy="369332"/>
          </a:xfrm>
          <a:prstGeom prst="rect">
            <a:avLst/>
          </a:prstGeom>
          <a:noFill/>
        </p:spPr>
        <p:txBody>
          <a:bodyPr wrap="square" rtlCol="0">
            <a:spAutoFit/>
          </a:bodyPr>
          <a:lstStyle/>
          <a:p>
            <a:r>
              <a:rPr lang="en-US" dirty="0" smtClean="0"/>
              <a:t>Faster fluid</a:t>
            </a:r>
            <a:endParaRPr lang="en-US" dirty="0"/>
          </a:p>
        </p:txBody>
      </p:sp>
      <p:sp>
        <p:nvSpPr>
          <p:cNvPr id="9" name="TextBox 8"/>
          <p:cNvSpPr txBox="1"/>
          <p:nvPr/>
        </p:nvSpPr>
        <p:spPr>
          <a:xfrm>
            <a:off x="3728115" y="4334466"/>
            <a:ext cx="1446662" cy="369332"/>
          </a:xfrm>
          <a:prstGeom prst="rect">
            <a:avLst/>
          </a:prstGeom>
          <a:noFill/>
        </p:spPr>
        <p:txBody>
          <a:bodyPr wrap="square" rtlCol="0">
            <a:spAutoFit/>
          </a:bodyPr>
          <a:lstStyle/>
          <a:p>
            <a:r>
              <a:rPr lang="en-US" dirty="0" smtClean="0"/>
              <a:t>Slower fluid</a:t>
            </a:r>
            <a:endParaRPr lang="en-US" dirty="0"/>
          </a:p>
        </p:txBody>
      </p:sp>
      <p:sp>
        <p:nvSpPr>
          <p:cNvPr id="10" name="TextBox 9"/>
          <p:cNvSpPr txBox="1"/>
          <p:nvPr/>
        </p:nvSpPr>
        <p:spPr>
          <a:xfrm>
            <a:off x="5748253" y="1239864"/>
            <a:ext cx="939150" cy="369332"/>
          </a:xfrm>
          <a:prstGeom prst="rect">
            <a:avLst/>
          </a:prstGeom>
          <a:noFill/>
        </p:spPr>
        <p:txBody>
          <a:bodyPr wrap="square" rtlCol="0">
            <a:spAutoFit/>
          </a:bodyPr>
          <a:lstStyle/>
          <a:p>
            <a:r>
              <a:rPr lang="en-US" dirty="0" smtClean="0"/>
              <a:t>LIFT</a:t>
            </a:r>
            <a:endParaRPr lang="en-US" dirty="0"/>
          </a:p>
        </p:txBody>
      </p:sp>
      <p:sp>
        <p:nvSpPr>
          <p:cNvPr id="12" name="TextBox 11"/>
          <p:cNvSpPr txBox="1"/>
          <p:nvPr/>
        </p:nvSpPr>
        <p:spPr>
          <a:xfrm>
            <a:off x="9075762" y="3698543"/>
            <a:ext cx="1446662" cy="369332"/>
          </a:xfrm>
          <a:prstGeom prst="rect">
            <a:avLst/>
          </a:prstGeom>
          <a:noFill/>
        </p:spPr>
        <p:txBody>
          <a:bodyPr wrap="square" rtlCol="0">
            <a:spAutoFit/>
          </a:bodyPr>
          <a:lstStyle/>
          <a:p>
            <a:r>
              <a:rPr lang="en-US" dirty="0" smtClean="0"/>
              <a:t>DRAG</a:t>
            </a:r>
            <a:endParaRPr lang="en-US" dirty="0"/>
          </a:p>
        </p:txBody>
      </p:sp>
      <p:cxnSp>
        <p:nvCxnSpPr>
          <p:cNvPr id="14" name="Straight Arrow Connector 13"/>
          <p:cNvCxnSpPr/>
          <p:nvPr/>
        </p:nvCxnSpPr>
        <p:spPr>
          <a:xfrm flipH="1">
            <a:off x="6776168" y="2448532"/>
            <a:ext cx="627886" cy="3697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4926842" y="3808452"/>
            <a:ext cx="425626" cy="5260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599333" y="5150654"/>
            <a:ext cx="9496297" cy="923330"/>
          </a:xfrm>
          <a:prstGeom prst="rect">
            <a:avLst/>
          </a:prstGeom>
          <a:noFill/>
        </p:spPr>
        <p:txBody>
          <a:bodyPr wrap="square" rtlCol="0">
            <a:spAutoFit/>
          </a:bodyPr>
          <a:lstStyle/>
          <a:p>
            <a:r>
              <a:rPr lang="en-US" dirty="0" smtClean="0"/>
              <a:t>The asymmetric curve of the foil causes the fluid on the top edge to flow faster and slower along the underside.  This speed difference creates a pressure difference known as the Bernoulli Effect.  This pressure difference causes the force we call LIFT.</a:t>
            </a:r>
            <a:endParaRPr lang="en-US" dirty="0"/>
          </a:p>
        </p:txBody>
      </p:sp>
      <p:sp>
        <p:nvSpPr>
          <p:cNvPr id="21" name="Explosion 2 20"/>
          <p:cNvSpPr/>
          <p:nvPr/>
        </p:nvSpPr>
        <p:spPr>
          <a:xfrm rot="1686450">
            <a:off x="8453439" y="-75363"/>
            <a:ext cx="3945570" cy="35158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20957445">
            <a:off x="8998427" y="1097770"/>
            <a:ext cx="2552132" cy="1169551"/>
          </a:xfrm>
          <a:prstGeom prst="rect">
            <a:avLst/>
          </a:prstGeom>
          <a:noFill/>
        </p:spPr>
        <p:txBody>
          <a:bodyPr wrap="square" rtlCol="0">
            <a:spAutoFit/>
          </a:bodyPr>
          <a:lstStyle/>
          <a:p>
            <a:r>
              <a:rPr lang="en-US" sz="1400" dirty="0" smtClean="0">
                <a:solidFill>
                  <a:srgbClr val="FFFF00"/>
                </a:solidFill>
              </a:rPr>
              <a:t>Surprisingly, there is still some differences of opinion as to why the fluids flow at different speed.  However, they definitely do…. </a:t>
            </a:r>
            <a:endParaRPr lang="en-US" sz="1400" dirty="0">
              <a:solidFill>
                <a:srgbClr val="FFFF00"/>
              </a:solidFill>
            </a:endParaRPr>
          </a:p>
        </p:txBody>
      </p:sp>
    </p:spTree>
    <p:extLst>
      <p:ext uri="{BB962C8B-B14F-4D97-AF65-F5344CB8AC3E}">
        <p14:creationId xmlns:p14="http://schemas.microsoft.com/office/powerpoint/2010/main" val="106700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Increase the Lift Force</a:t>
            </a:r>
            <a:endParaRPr lang="en-US" dirty="0"/>
          </a:p>
        </p:txBody>
      </p:sp>
      <p:sp>
        <p:nvSpPr>
          <p:cNvPr id="3" name="Content Placeholder 2"/>
          <p:cNvSpPr>
            <a:spLocks noGrp="1"/>
          </p:cNvSpPr>
          <p:nvPr>
            <p:ph idx="1"/>
          </p:nvPr>
        </p:nvSpPr>
        <p:spPr/>
        <p:txBody>
          <a:bodyPr/>
          <a:lstStyle/>
          <a:p>
            <a:r>
              <a:rPr lang="en-US" dirty="0" smtClean="0"/>
              <a:t>Increase the relative speed of the fluid and the foil (i.e. sail faster!)</a:t>
            </a:r>
          </a:p>
          <a:p>
            <a:r>
              <a:rPr lang="en-US" dirty="0" smtClean="0"/>
              <a:t>Increase the surface area of the foil (bigger foil)</a:t>
            </a:r>
          </a:p>
          <a:p>
            <a:r>
              <a:rPr lang="en-US" dirty="0" smtClean="0"/>
              <a:t>Increase the curvature or asymmetry of the foil (more curvier foil)</a:t>
            </a:r>
          </a:p>
          <a:p>
            <a:r>
              <a:rPr lang="en-US" dirty="0" smtClean="0"/>
              <a:t>Increase the angle of attack of the foil/fluid. (tilt foil upwards)</a:t>
            </a:r>
          </a:p>
          <a:p>
            <a:endParaRPr lang="en-US" dirty="0"/>
          </a:p>
          <a:p>
            <a:r>
              <a:rPr lang="en-US" i="1" dirty="0" smtClean="0"/>
              <a:t>However, each one of these also increases the DRAG force.  So the designers need to juggle the variables.  It is hard for the designers to do ‘fair tests’ on these.</a:t>
            </a:r>
          </a:p>
        </p:txBody>
      </p:sp>
    </p:spTree>
    <p:extLst>
      <p:ext uri="{BB962C8B-B14F-4D97-AF65-F5344CB8AC3E}">
        <p14:creationId xmlns:p14="http://schemas.microsoft.com/office/powerpoint/2010/main" val="302970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08" y="-73956"/>
            <a:ext cx="11209183" cy="6931956"/>
          </a:xfrm>
          <a:prstGeom prst="rect">
            <a:avLst/>
          </a:prstGeom>
        </p:spPr>
      </p:pic>
      <p:sp>
        <p:nvSpPr>
          <p:cNvPr id="10" name="TextBox 9"/>
          <p:cNvSpPr txBox="1"/>
          <p:nvPr/>
        </p:nvSpPr>
        <p:spPr>
          <a:xfrm>
            <a:off x="789864" y="6211669"/>
            <a:ext cx="10612272" cy="646331"/>
          </a:xfrm>
          <a:prstGeom prst="rect">
            <a:avLst/>
          </a:prstGeom>
          <a:solidFill>
            <a:srgbClr val="FFFF00"/>
          </a:solidFill>
        </p:spPr>
        <p:txBody>
          <a:bodyPr wrap="square" rtlCol="0">
            <a:spAutoFit/>
          </a:bodyPr>
          <a:lstStyle/>
          <a:p>
            <a:r>
              <a:rPr lang="en-US" dirty="0" smtClean="0"/>
              <a:t>So, surprisingly,  it is the vertical underwater bits that makes a boat go upwind, the sails just provide the speed necessary to make it work!</a:t>
            </a:r>
            <a:endParaRPr lang="en-US" dirty="0"/>
          </a:p>
        </p:txBody>
      </p:sp>
      <p:sp>
        <p:nvSpPr>
          <p:cNvPr id="5" name="TextBox 4"/>
          <p:cNvSpPr txBox="1"/>
          <p:nvPr/>
        </p:nvSpPr>
        <p:spPr>
          <a:xfrm>
            <a:off x="709683" y="1378156"/>
            <a:ext cx="2770495" cy="1754326"/>
          </a:xfrm>
          <a:prstGeom prst="rect">
            <a:avLst/>
          </a:prstGeom>
          <a:solidFill>
            <a:schemeClr val="bg1"/>
          </a:solidFill>
        </p:spPr>
        <p:txBody>
          <a:bodyPr wrap="square" rtlCol="0">
            <a:spAutoFit/>
          </a:bodyPr>
          <a:lstStyle/>
          <a:p>
            <a:r>
              <a:rPr lang="en-US" dirty="0" smtClean="0"/>
              <a:t>Only a small portion of the lift from the sails acts forwards, the rest acts to push the boat sideways!  So how can a boat sail upwind?</a:t>
            </a:r>
            <a:endParaRPr lang="en-US" dirty="0"/>
          </a:p>
        </p:txBody>
      </p:sp>
      <p:sp>
        <p:nvSpPr>
          <p:cNvPr id="8" name="TextBox 7"/>
          <p:cNvSpPr txBox="1"/>
          <p:nvPr/>
        </p:nvSpPr>
        <p:spPr>
          <a:xfrm>
            <a:off x="8153880" y="1401911"/>
            <a:ext cx="3498376" cy="1200329"/>
          </a:xfrm>
          <a:prstGeom prst="rect">
            <a:avLst/>
          </a:prstGeom>
          <a:solidFill>
            <a:schemeClr val="bg1"/>
          </a:solidFill>
        </p:spPr>
        <p:txBody>
          <a:bodyPr wrap="square" rtlCol="0">
            <a:spAutoFit/>
          </a:bodyPr>
          <a:lstStyle/>
          <a:p>
            <a:r>
              <a:rPr lang="en-US" dirty="0" smtClean="0"/>
              <a:t>Turns out that it the combination of the vertical surfaces in the water – the vertical parts of the foil and rudder.</a:t>
            </a:r>
            <a:endParaRPr lang="en-US" dirty="0"/>
          </a:p>
        </p:txBody>
      </p:sp>
      <p:sp>
        <p:nvSpPr>
          <p:cNvPr id="9" name="TextBox 8"/>
          <p:cNvSpPr txBox="1"/>
          <p:nvPr/>
        </p:nvSpPr>
        <p:spPr>
          <a:xfrm>
            <a:off x="709683" y="3799877"/>
            <a:ext cx="3070747" cy="2031325"/>
          </a:xfrm>
          <a:prstGeom prst="rect">
            <a:avLst/>
          </a:prstGeom>
          <a:solidFill>
            <a:schemeClr val="bg1"/>
          </a:solidFill>
        </p:spPr>
        <p:txBody>
          <a:bodyPr wrap="square" rtlCol="0">
            <a:spAutoFit/>
          </a:bodyPr>
          <a:lstStyle/>
          <a:p>
            <a:r>
              <a:rPr lang="en-US" dirty="0" smtClean="0"/>
              <a:t>The sails drive the boat both forwards and sideways (left) through the water at a slight angle to the foils – this is the angle of attack needed for the foils to generate lift to the right.</a:t>
            </a:r>
            <a:endParaRPr lang="en-US" dirty="0"/>
          </a:p>
        </p:txBody>
      </p:sp>
      <p:sp>
        <p:nvSpPr>
          <p:cNvPr id="2" name="Title 1"/>
          <p:cNvSpPr>
            <a:spLocks noGrp="1"/>
          </p:cNvSpPr>
          <p:nvPr>
            <p:ph type="title"/>
          </p:nvPr>
        </p:nvSpPr>
        <p:spPr>
          <a:xfrm>
            <a:off x="838198" y="128105"/>
            <a:ext cx="10515600" cy="1325563"/>
          </a:xfrm>
        </p:spPr>
        <p:txBody>
          <a:bodyPr/>
          <a:lstStyle/>
          <a:p>
            <a:r>
              <a:rPr lang="en-US" b="1" dirty="0" smtClean="0">
                <a:solidFill>
                  <a:srgbClr val="FFFF00"/>
                </a:solidFill>
              </a:rPr>
              <a:t>How Do Sails Make a Boat Go Upwind?</a:t>
            </a:r>
            <a:endParaRPr lang="en-US" b="1" dirty="0">
              <a:solidFill>
                <a:srgbClr val="FFFF00"/>
              </a:solidFill>
            </a:endParaRPr>
          </a:p>
        </p:txBody>
      </p:sp>
      <p:sp>
        <p:nvSpPr>
          <p:cNvPr id="12" name="Up Arrow 11"/>
          <p:cNvSpPr/>
          <p:nvPr/>
        </p:nvSpPr>
        <p:spPr>
          <a:xfrm rot="7331776">
            <a:off x="3998794" y="4763711"/>
            <a:ext cx="341194" cy="102698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6255079">
            <a:off x="5823124" y="3032965"/>
            <a:ext cx="341194" cy="448047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2114966">
            <a:off x="6241017" y="4042869"/>
            <a:ext cx="341194" cy="10269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88765" y="3789825"/>
            <a:ext cx="2554033" cy="369332"/>
          </a:xfrm>
          <a:prstGeom prst="rect">
            <a:avLst/>
          </a:prstGeom>
          <a:noFill/>
        </p:spPr>
        <p:txBody>
          <a:bodyPr wrap="none" rtlCol="0">
            <a:spAutoFit/>
          </a:bodyPr>
          <a:lstStyle/>
          <a:p>
            <a:r>
              <a:rPr lang="en-US" b="1" dirty="0" smtClean="0">
                <a:solidFill>
                  <a:srgbClr val="FFFF00"/>
                </a:solidFill>
              </a:rPr>
              <a:t>LIFT from foil and rudder</a:t>
            </a:r>
            <a:endParaRPr lang="en-US" b="1" dirty="0">
              <a:solidFill>
                <a:srgbClr val="FFFF00"/>
              </a:solidFill>
            </a:endParaRPr>
          </a:p>
        </p:txBody>
      </p:sp>
      <p:sp>
        <p:nvSpPr>
          <p:cNvPr id="17" name="Up Arrow 16"/>
          <p:cNvSpPr/>
          <p:nvPr/>
        </p:nvSpPr>
        <p:spPr>
          <a:xfrm rot="14181093">
            <a:off x="5403414" y="1425930"/>
            <a:ext cx="341194" cy="10269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05861" y="2329796"/>
            <a:ext cx="2362250" cy="369332"/>
          </a:xfrm>
          <a:prstGeom prst="rect">
            <a:avLst/>
          </a:prstGeom>
          <a:noFill/>
        </p:spPr>
        <p:txBody>
          <a:bodyPr wrap="none" rtlCol="0">
            <a:spAutoFit/>
          </a:bodyPr>
          <a:lstStyle/>
          <a:p>
            <a:r>
              <a:rPr lang="en-US" b="1" dirty="0" smtClean="0">
                <a:solidFill>
                  <a:srgbClr val="FFFF00"/>
                </a:solidFill>
              </a:rPr>
              <a:t>Sideways lift from sails</a:t>
            </a:r>
            <a:endParaRPr lang="en-US" b="1" dirty="0">
              <a:solidFill>
                <a:srgbClr val="FFFF00"/>
              </a:solidFill>
            </a:endParaRPr>
          </a:p>
        </p:txBody>
      </p:sp>
      <p:sp>
        <p:nvSpPr>
          <p:cNvPr id="19" name="TextBox 18"/>
          <p:cNvSpPr txBox="1"/>
          <p:nvPr/>
        </p:nvSpPr>
        <p:spPr>
          <a:xfrm>
            <a:off x="7901093" y="4459475"/>
            <a:ext cx="3594941" cy="646331"/>
          </a:xfrm>
          <a:prstGeom prst="rect">
            <a:avLst/>
          </a:prstGeom>
          <a:solidFill>
            <a:schemeClr val="bg1"/>
          </a:solidFill>
        </p:spPr>
        <p:txBody>
          <a:bodyPr wrap="square" rtlCol="0">
            <a:spAutoFit/>
          </a:bodyPr>
          <a:lstStyle/>
          <a:p>
            <a:r>
              <a:rPr lang="en-US" dirty="0" smtClean="0"/>
              <a:t>If the boat rides too high – it will slip sideways (as BAR did on day 1)</a:t>
            </a:r>
            <a:endParaRPr lang="en-US" dirty="0"/>
          </a:p>
        </p:txBody>
      </p:sp>
    </p:spTree>
    <p:extLst>
      <p:ext uri="{BB962C8B-B14F-4D97-AF65-F5344CB8AC3E}">
        <p14:creationId xmlns:p14="http://schemas.microsoft.com/office/powerpoint/2010/main" val="266441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1 – Fore and Aft (Moments)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67" y="1342072"/>
            <a:ext cx="8149373" cy="5103545"/>
          </a:xfrm>
          <a:prstGeom prst="rect">
            <a:avLst/>
          </a:prstGeom>
        </p:spPr>
      </p:pic>
      <p:sp>
        <p:nvSpPr>
          <p:cNvPr id="5" name="Oval 4"/>
          <p:cNvSpPr/>
          <p:nvPr/>
        </p:nvSpPr>
        <p:spPr>
          <a:xfrm>
            <a:off x="3929418" y="5382961"/>
            <a:ext cx="532263" cy="4776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3933202" y="4246973"/>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3403214" y="4980458"/>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5400000">
            <a:off x="5197386" y="1867814"/>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1362567" y="4755122"/>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84134" y="3620132"/>
            <a:ext cx="1630907" cy="923330"/>
          </a:xfrm>
          <a:prstGeom prst="rect">
            <a:avLst/>
          </a:prstGeom>
          <a:noFill/>
        </p:spPr>
        <p:txBody>
          <a:bodyPr wrap="square" rtlCol="0">
            <a:spAutoFit/>
          </a:bodyPr>
          <a:lstStyle/>
          <a:p>
            <a:pPr algn="ctr"/>
            <a:r>
              <a:rPr lang="en-US" dirty="0" smtClean="0">
                <a:solidFill>
                  <a:srgbClr val="FFFF00"/>
                </a:solidFill>
              </a:rPr>
              <a:t>Lift from rudder foils (elevators)</a:t>
            </a:r>
            <a:endParaRPr lang="en-US" dirty="0">
              <a:solidFill>
                <a:srgbClr val="FFFF00"/>
              </a:solidFill>
            </a:endParaRPr>
          </a:p>
        </p:txBody>
      </p:sp>
      <p:sp>
        <p:nvSpPr>
          <p:cNvPr id="12" name="TextBox 11"/>
          <p:cNvSpPr txBox="1"/>
          <p:nvPr/>
        </p:nvSpPr>
        <p:spPr>
          <a:xfrm>
            <a:off x="5877113" y="1895353"/>
            <a:ext cx="1630907" cy="646331"/>
          </a:xfrm>
          <a:prstGeom prst="rect">
            <a:avLst/>
          </a:prstGeom>
          <a:noFill/>
        </p:spPr>
        <p:txBody>
          <a:bodyPr wrap="square" rtlCol="0">
            <a:spAutoFit/>
          </a:bodyPr>
          <a:lstStyle/>
          <a:p>
            <a:pPr algn="ctr"/>
            <a:r>
              <a:rPr lang="en-US" dirty="0" smtClean="0">
                <a:solidFill>
                  <a:srgbClr val="FFFF00"/>
                </a:solidFill>
              </a:rPr>
              <a:t>Force from sails</a:t>
            </a:r>
            <a:endParaRPr lang="en-US" dirty="0">
              <a:solidFill>
                <a:srgbClr val="FFFF00"/>
              </a:solidFill>
            </a:endParaRPr>
          </a:p>
        </p:txBody>
      </p:sp>
      <p:sp>
        <p:nvSpPr>
          <p:cNvPr id="13" name="TextBox 12"/>
          <p:cNvSpPr txBox="1"/>
          <p:nvPr/>
        </p:nvSpPr>
        <p:spPr>
          <a:xfrm>
            <a:off x="3646228" y="3300679"/>
            <a:ext cx="1630907" cy="369332"/>
          </a:xfrm>
          <a:prstGeom prst="rect">
            <a:avLst/>
          </a:prstGeom>
          <a:noFill/>
        </p:spPr>
        <p:txBody>
          <a:bodyPr wrap="square" rtlCol="0">
            <a:spAutoFit/>
          </a:bodyPr>
          <a:lstStyle/>
          <a:p>
            <a:pPr algn="ctr"/>
            <a:r>
              <a:rPr lang="en-US" dirty="0" smtClean="0">
                <a:solidFill>
                  <a:srgbClr val="FFFF00"/>
                </a:solidFill>
              </a:rPr>
              <a:t>Lift from foils</a:t>
            </a:r>
            <a:endParaRPr lang="en-US" dirty="0">
              <a:solidFill>
                <a:srgbClr val="FFFF00"/>
              </a:solidFill>
            </a:endParaRPr>
          </a:p>
        </p:txBody>
      </p:sp>
      <p:sp>
        <p:nvSpPr>
          <p:cNvPr id="14" name="TextBox 13"/>
          <p:cNvSpPr txBox="1"/>
          <p:nvPr/>
        </p:nvSpPr>
        <p:spPr>
          <a:xfrm>
            <a:off x="2830075" y="5977496"/>
            <a:ext cx="1630907" cy="369332"/>
          </a:xfrm>
          <a:prstGeom prst="rect">
            <a:avLst/>
          </a:prstGeom>
          <a:noFill/>
        </p:spPr>
        <p:txBody>
          <a:bodyPr wrap="square" rtlCol="0">
            <a:spAutoFit/>
          </a:bodyPr>
          <a:lstStyle/>
          <a:p>
            <a:pPr algn="ctr"/>
            <a:r>
              <a:rPr lang="en-US" dirty="0" smtClean="0">
                <a:solidFill>
                  <a:srgbClr val="FFFF00"/>
                </a:solidFill>
              </a:rPr>
              <a:t>weight</a:t>
            </a:r>
            <a:endParaRPr lang="en-US" dirty="0">
              <a:solidFill>
                <a:srgbClr val="FFFF00"/>
              </a:solidFill>
            </a:endParaRPr>
          </a:p>
        </p:txBody>
      </p:sp>
      <p:sp>
        <p:nvSpPr>
          <p:cNvPr id="15" name="TextBox 14"/>
          <p:cNvSpPr txBox="1"/>
          <p:nvPr/>
        </p:nvSpPr>
        <p:spPr>
          <a:xfrm>
            <a:off x="9036442" y="1342072"/>
            <a:ext cx="2959939" cy="5355312"/>
          </a:xfrm>
          <a:prstGeom prst="rect">
            <a:avLst/>
          </a:prstGeom>
          <a:noFill/>
        </p:spPr>
        <p:txBody>
          <a:bodyPr wrap="square" rtlCol="0">
            <a:spAutoFit/>
          </a:bodyPr>
          <a:lstStyle/>
          <a:p>
            <a:r>
              <a:rPr lang="en-US" b="1" dirty="0" smtClean="0"/>
              <a:t>Principle of Moments</a:t>
            </a:r>
          </a:p>
          <a:p>
            <a:endParaRPr lang="en-US" dirty="0" smtClean="0"/>
          </a:p>
          <a:p>
            <a:r>
              <a:rPr lang="en-US" dirty="0" smtClean="0"/>
              <a:t>For the boat to remain stable, the turning effects of the forces (moments) about the PIVOT point must be equal.</a:t>
            </a:r>
          </a:p>
          <a:p>
            <a:endParaRPr lang="en-US" dirty="0" smtClean="0"/>
          </a:p>
          <a:p>
            <a:r>
              <a:rPr lang="en-US" i="1" dirty="0" err="1" smtClean="0"/>
              <a:t>Mts</a:t>
            </a:r>
            <a:r>
              <a:rPr lang="en-US" i="1" dirty="0" smtClean="0"/>
              <a:t> clockwise </a:t>
            </a:r>
            <a:r>
              <a:rPr lang="en-US" dirty="0" smtClean="0"/>
              <a:t>are:</a:t>
            </a:r>
          </a:p>
          <a:p>
            <a:pPr marL="285750" indent="-285750">
              <a:buFont typeface="Arial" panose="020B0604020202020204" pitchFamily="34" charset="0"/>
              <a:buChar char="•"/>
            </a:pPr>
            <a:r>
              <a:rPr lang="en-US" dirty="0" smtClean="0"/>
              <a:t>Force from the sails </a:t>
            </a:r>
          </a:p>
          <a:p>
            <a:pPr marL="285750" indent="-285750">
              <a:buFont typeface="Arial" panose="020B0604020202020204" pitchFamily="34" charset="0"/>
              <a:buChar char="•"/>
            </a:pPr>
            <a:r>
              <a:rPr lang="en-US" dirty="0" smtClean="0"/>
              <a:t>Force from the rudder elevators</a:t>
            </a:r>
          </a:p>
          <a:p>
            <a:pPr marL="285750" indent="-285750">
              <a:buFont typeface="Arial" panose="020B0604020202020204" pitchFamily="34" charset="0"/>
              <a:buChar char="•"/>
            </a:pPr>
            <a:endParaRPr lang="en-US" dirty="0"/>
          </a:p>
          <a:p>
            <a:r>
              <a:rPr lang="en-US" i="1" dirty="0" err="1" smtClean="0"/>
              <a:t>Mts</a:t>
            </a:r>
            <a:r>
              <a:rPr lang="en-US" i="1" dirty="0" smtClean="0"/>
              <a:t> anticlockwise </a:t>
            </a:r>
            <a:r>
              <a:rPr lang="en-US" dirty="0" smtClean="0"/>
              <a:t>are:</a:t>
            </a:r>
          </a:p>
          <a:p>
            <a:pPr marL="285750" indent="-285750">
              <a:buFont typeface="Arial" panose="020B0604020202020204" pitchFamily="34" charset="0"/>
              <a:buChar char="•"/>
            </a:pPr>
            <a:r>
              <a:rPr lang="en-US" dirty="0" smtClean="0"/>
              <a:t>Weight of the boat and crew.</a:t>
            </a:r>
          </a:p>
          <a:p>
            <a:pPr marL="285750" indent="-285750">
              <a:buFont typeface="Arial" panose="020B0604020202020204" pitchFamily="34" charset="0"/>
              <a:buChar char="•"/>
            </a:pPr>
            <a:endParaRPr lang="en-US" dirty="0"/>
          </a:p>
          <a:p>
            <a:r>
              <a:rPr lang="en-US" dirty="0" smtClean="0"/>
              <a:t>Note that as the lift from the foils acts through the pivot point it has little effect.</a:t>
            </a:r>
            <a:endParaRPr lang="en-US" dirty="0"/>
          </a:p>
        </p:txBody>
      </p:sp>
      <p:sp>
        <p:nvSpPr>
          <p:cNvPr id="16" name="TextBox 15"/>
          <p:cNvSpPr txBox="1"/>
          <p:nvPr/>
        </p:nvSpPr>
        <p:spPr>
          <a:xfrm>
            <a:off x="7113488" y="2351002"/>
            <a:ext cx="1624755" cy="1815882"/>
          </a:xfrm>
          <a:prstGeom prst="rect">
            <a:avLst/>
          </a:prstGeom>
          <a:solidFill>
            <a:schemeClr val="bg1"/>
          </a:solidFill>
        </p:spPr>
        <p:txBody>
          <a:bodyPr wrap="square" rtlCol="0">
            <a:spAutoFit/>
          </a:bodyPr>
          <a:lstStyle/>
          <a:p>
            <a:r>
              <a:rPr lang="en-US" sz="1400" dirty="0" smtClean="0"/>
              <a:t>The crew can change the pitch of the boat by a) changing the lift from the rudder elevators or moving themselves fore and aft slightly.</a:t>
            </a:r>
            <a:endParaRPr lang="en-US" sz="1400" dirty="0"/>
          </a:p>
        </p:txBody>
      </p:sp>
      <p:sp>
        <p:nvSpPr>
          <p:cNvPr id="17" name="TextBox 16"/>
          <p:cNvSpPr txBox="1"/>
          <p:nvPr/>
        </p:nvSpPr>
        <p:spPr>
          <a:xfrm>
            <a:off x="3408224" y="5416773"/>
            <a:ext cx="1630907" cy="369332"/>
          </a:xfrm>
          <a:prstGeom prst="rect">
            <a:avLst/>
          </a:prstGeom>
          <a:noFill/>
        </p:spPr>
        <p:txBody>
          <a:bodyPr wrap="square" rtlCol="0">
            <a:spAutoFit/>
          </a:bodyPr>
          <a:lstStyle/>
          <a:p>
            <a:pPr algn="ctr"/>
            <a:r>
              <a:rPr lang="en-US" dirty="0" smtClean="0">
                <a:solidFill>
                  <a:srgbClr val="FFFF00"/>
                </a:solidFill>
              </a:rPr>
              <a:t>PIVOT</a:t>
            </a:r>
            <a:endParaRPr lang="en-US" dirty="0">
              <a:solidFill>
                <a:srgbClr val="FFFF00"/>
              </a:solidFill>
            </a:endParaRPr>
          </a:p>
        </p:txBody>
      </p:sp>
    </p:spTree>
    <p:extLst>
      <p:ext uri="{BB962C8B-B14F-4D97-AF65-F5344CB8AC3E}">
        <p14:creationId xmlns:p14="http://schemas.microsoft.com/office/powerpoint/2010/main" val="426546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2 – Lateral (Moments)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6001" y="1356259"/>
            <a:ext cx="7245485" cy="4830323"/>
          </a:xfrm>
        </p:spPr>
      </p:pic>
      <p:sp>
        <p:nvSpPr>
          <p:cNvPr id="5" name="Up Arrow 4"/>
          <p:cNvSpPr/>
          <p:nvPr/>
        </p:nvSpPr>
        <p:spPr>
          <a:xfrm rot="10800000">
            <a:off x="8052749" y="3282217"/>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5567753">
            <a:off x="4643115" y="2025394"/>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7239156" y="3645286"/>
            <a:ext cx="484632" cy="100926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10195" y="4654549"/>
            <a:ext cx="561983" cy="57934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99693" y="1676694"/>
            <a:ext cx="1038527" cy="646331"/>
          </a:xfrm>
          <a:prstGeom prst="rect">
            <a:avLst/>
          </a:prstGeom>
          <a:noFill/>
        </p:spPr>
        <p:txBody>
          <a:bodyPr wrap="square" rtlCol="0">
            <a:spAutoFit/>
          </a:bodyPr>
          <a:lstStyle/>
          <a:p>
            <a:r>
              <a:rPr lang="en-US" b="1" dirty="0" smtClean="0">
                <a:solidFill>
                  <a:srgbClr val="FFFF00"/>
                </a:solidFill>
              </a:rPr>
              <a:t>Force of the sails</a:t>
            </a:r>
            <a:endParaRPr lang="en-US" b="1" dirty="0">
              <a:solidFill>
                <a:srgbClr val="FFFF00"/>
              </a:solidFill>
            </a:endParaRPr>
          </a:p>
        </p:txBody>
      </p:sp>
      <p:sp>
        <p:nvSpPr>
          <p:cNvPr id="10" name="TextBox 9"/>
          <p:cNvSpPr txBox="1"/>
          <p:nvPr/>
        </p:nvSpPr>
        <p:spPr>
          <a:xfrm>
            <a:off x="6440284" y="2792005"/>
            <a:ext cx="1581215" cy="923330"/>
          </a:xfrm>
          <a:prstGeom prst="rect">
            <a:avLst/>
          </a:prstGeom>
          <a:noFill/>
        </p:spPr>
        <p:txBody>
          <a:bodyPr wrap="square" rtlCol="0">
            <a:spAutoFit/>
          </a:bodyPr>
          <a:lstStyle/>
          <a:p>
            <a:r>
              <a:rPr lang="en-US" b="1" dirty="0" smtClean="0">
                <a:solidFill>
                  <a:srgbClr val="FFFF00"/>
                </a:solidFill>
              </a:rPr>
              <a:t>Lift from buoyancy and/or foils</a:t>
            </a:r>
            <a:endParaRPr lang="en-US" b="1" dirty="0">
              <a:solidFill>
                <a:srgbClr val="FFFF00"/>
              </a:solidFill>
            </a:endParaRPr>
          </a:p>
        </p:txBody>
      </p:sp>
      <p:sp>
        <p:nvSpPr>
          <p:cNvPr id="11" name="TextBox 10"/>
          <p:cNvSpPr txBox="1"/>
          <p:nvPr/>
        </p:nvSpPr>
        <p:spPr>
          <a:xfrm>
            <a:off x="7863622" y="4285217"/>
            <a:ext cx="1038527" cy="369332"/>
          </a:xfrm>
          <a:prstGeom prst="rect">
            <a:avLst/>
          </a:prstGeom>
          <a:noFill/>
        </p:spPr>
        <p:txBody>
          <a:bodyPr wrap="square" rtlCol="0">
            <a:spAutoFit/>
          </a:bodyPr>
          <a:lstStyle/>
          <a:p>
            <a:r>
              <a:rPr lang="en-US" b="1" dirty="0" smtClean="0">
                <a:solidFill>
                  <a:srgbClr val="FFFF00"/>
                </a:solidFill>
              </a:rPr>
              <a:t>weight</a:t>
            </a:r>
            <a:endParaRPr lang="en-US" b="1" dirty="0">
              <a:solidFill>
                <a:srgbClr val="FFFF00"/>
              </a:solidFill>
            </a:endParaRPr>
          </a:p>
        </p:txBody>
      </p:sp>
      <p:sp>
        <p:nvSpPr>
          <p:cNvPr id="12" name="TextBox 11"/>
          <p:cNvSpPr txBox="1"/>
          <p:nvPr/>
        </p:nvSpPr>
        <p:spPr>
          <a:xfrm>
            <a:off x="779854" y="1540572"/>
            <a:ext cx="2945682" cy="4247317"/>
          </a:xfrm>
          <a:prstGeom prst="rect">
            <a:avLst/>
          </a:prstGeom>
          <a:noFill/>
        </p:spPr>
        <p:txBody>
          <a:bodyPr wrap="square" rtlCol="0">
            <a:spAutoFit/>
          </a:bodyPr>
          <a:lstStyle/>
          <a:p>
            <a:r>
              <a:rPr lang="en-US" dirty="0" smtClean="0"/>
              <a:t>Oracle capsizing!</a:t>
            </a:r>
          </a:p>
          <a:p>
            <a:r>
              <a:rPr lang="en-US" dirty="0" smtClean="0"/>
              <a:t>The capsize was caused by the moment caused by the lift from the sails (it was windy…) exceeding that created by the weight of the boat and crew.</a:t>
            </a:r>
          </a:p>
          <a:p>
            <a:endParaRPr lang="en-US" dirty="0"/>
          </a:p>
          <a:p>
            <a:r>
              <a:rPr lang="en-US" dirty="0" smtClean="0"/>
              <a:t>Interestingly, the forces of  buoyancy and lift from the foils had either little effect as they acted through the PIVOT point, or helped the sails to capsize it.</a:t>
            </a:r>
          </a:p>
          <a:p>
            <a:endParaRPr lang="en-US" dirty="0"/>
          </a:p>
        </p:txBody>
      </p:sp>
      <p:sp>
        <p:nvSpPr>
          <p:cNvPr id="13" name="TextBox 12"/>
          <p:cNvSpPr txBox="1"/>
          <p:nvPr/>
        </p:nvSpPr>
        <p:spPr>
          <a:xfrm>
            <a:off x="9172007" y="1512271"/>
            <a:ext cx="1821008" cy="1384995"/>
          </a:xfrm>
          <a:prstGeom prst="rect">
            <a:avLst/>
          </a:prstGeom>
          <a:solidFill>
            <a:schemeClr val="bg1"/>
          </a:solidFill>
        </p:spPr>
        <p:txBody>
          <a:bodyPr wrap="square" rtlCol="0">
            <a:spAutoFit/>
          </a:bodyPr>
          <a:lstStyle/>
          <a:p>
            <a:r>
              <a:rPr lang="en-US" sz="1400" dirty="0" smtClean="0"/>
              <a:t>The crew can alter these forces by moving themselves outboard and/or easing the pressure of the sail.</a:t>
            </a:r>
            <a:endParaRPr lang="en-US" sz="1400" dirty="0"/>
          </a:p>
        </p:txBody>
      </p:sp>
      <p:sp>
        <p:nvSpPr>
          <p:cNvPr id="14" name="TextBox 13"/>
          <p:cNvSpPr txBox="1"/>
          <p:nvPr/>
        </p:nvSpPr>
        <p:spPr>
          <a:xfrm>
            <a:off x="6390592" y="4708719"/>
            <a:ext cx="1630907" cy="369332"/>
          </a:xfrm>
          <a:prstGeom prst="rect">
            <a:avLst/>
          </a:prstGeom>
          <a:noFill/>
        </p:spPr>
        <p:txBody>
          <a:bodyPr wrap="square" rtlCol="0">
            <a:spAutoFit/>
          </a:bodyPr>
          <a:lstStyle/>
          <a:p>
            <a:pPr algn="ctr"/>
            <a:r>
              <a:rPr lang="en-US" dirty="0" smtClean="0">
                <a:solidFill>
                  <a:srgbClr val="FFFF00"/>
                </a:solidFill>
              </a:rPr>
              <a:t>PIVOT</a:t>
            </a:r>
            <a:endParaRPr lang="en-US" dirty="0">
              <a:solidFill>
                <a:srgbClr val="FFFF00"/>
              </a:solidFill>
            </a:endParaRPr>
          </a:p>
        </p:txBody>
      </p:sp>
    </p:spTree>
    <p:extLst>
      <p:ext uri="{BB962C8B-B14F-4D97-AF65-F5344CB8AC3E}">
        <p14:creationId xmlns:p14="http://schemas.microsoft.com/office/powerpoint/2010/main" val="171546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7806518" y="4495812"/>
            <a:ext cx="3990529" cy="21119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36" t="852" r="31037" b="308"/>
          <a:stretch/>
        </p:blipFill>
        <p:spPr>
          <a:xfrm>
            <a:off x="3212556" y="365126"/>
            <a:ext cx="4757738" cy="6335925"/>
          </a:xfrm>
          <a:prstGeom prst="rect">
            <a:avLst/>
          </a:prstGeom>
        </p:spPr>
      </p:pic>
      <p:sp>
        <p:nvSpPr>
          <p:cNvPr id="5" name="TextBox 4"/>
          <p:cNvSpPr txBox="1"/>
          <p:nvPr/>
        </p:nvSpPr>
        <p:spPr>
          <a:xfrm>
            <a:off x="838200" y="1419368"/>
            <a:ext cx="3017621" cy="369332"/>
          </a:xfrm>
          <a:prstGeom prst="rect">
            <a:avLst/>
          </a:prstGeom>
          <a:noFill/>
        </p:spPr>
        <p:txBody>
          <a:bodyPr wrap="none" rtlCol="0">
            <a:spAutoFit/>
          </a:bodyPr>
          <a:lstStyle/>
          <a:p>
            <a:r>
              <a:rPr lang="en-US" dirty="0" smtClean="0"/>
              <a:t>Simply put – they sail too fast!</a:t>
            </a:r>
            <a:endParaRPr lang="en-US" dirty="0"/>
          </a:p>
        </p:txBody>
      </p:sp>
      <p:sp>
        <p:nvSpPr>
          <p:cNvPr id="7" name="Up Arrow 6"/>
          <p:cNvSpPr/>
          <p:nvPr/>
        </p:nvSpPr>
        <p:spPr>
          <a:xfrm rot="16404738">
            <a:off x="7855512" y="3080526"/>
            <a:ext cx="586853" cy="169232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4098141">
            <a:off x="2773050" y="4114958"/>
            <a:ext cx="586853" cy="16923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1290436">
            <a:off x="4981180" y="4790745"/>
            <a:ext cx="586853" cy="1692323"/>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4540" y="4768286"/>
            <a:ext cx="1754875" cy="923330"/>
          </a:xfrm>
          <a:prstGeom prst="rect">
            <a:avLst/>
          </a:prstGeom>
          <a:noFill/>
        </p:spPr>
        <p:txBody>
          <a:bodyPr wrap="square" rtlCol="0">
            <a:spAutoFit/>
          </a:bodyPr>
          <a:lstStyle/>
          <a:p>
            <a:r>
              <a:rPr lang="en-US" dirty="0" smtClean="0"/>
              <a:t>HEADWIND created by boat speed</a:t>
            </a:r>
            <a:endParaRPr lang="en-US" dirty="0"/>
          </a:p>
        </p:txBody>
      </p:sp>
      <p:sp>
        <p:nvSpPr>
          <p:cNvPr id="11" name="TextBox 10"/>
          <p:cNvSpPr txBox="1"/>
          <p:nvPr/>
        </p:nvSpPr>
        <p:spPr>
          <a:xfrm>
            <a:off x="9204018" y="3828887"/>
            <a:ext cx="1754875" cy="369332"/>
          </a:xfrm>
          <a:prstGeom prst="rect">
            <a:avLst/>
          </a:prstGeom>
          <a:noFill/>
        </p:spPr>
        <p:txBody>
          <a:bodyPr wrap="square" rtlCol="0">
            <a:spAutoFit/>
          </a:bodyPr>
          <a:lstStyle/>
          <a:p>
            <a:r>
              <a:rPr lang="en-US" dirty="0" smtClean="0"/>
              <a:t>TRUE WIND</a:t>
            </a:r>
            <a:endParaRPr lang="en-US" dirty="0"/>
          </a:p>
        </p:txBody>
      </p:sp>
      <p:sp>
        <p:nvSpPr>
          <p:cNvPr id="12" name="TextBox 11"/>
          <p:cNvSpPr txBox="1"/>
          <p:nvPr/>
        </p:nvSpPr>
        <p:spPr>
          <a:xfrm>
            <a:off x="1111668" y="6084253"/>
            <a:ext cx="3638266" cy="646331"/>
          </a:xfrm>
          <a:prstGeom prst="rect">
            <a:avLst/>
          </a:prstGeom>
          <a:noFill/>
        </p:spPr>
        <p:txBody>
          <a:bodyPr wrap="square" rtlCol="0">
            <a:spAutoFit/>
          </a:bodyPr>
          <a:lstStyle/>
          <a:p>
            <a:pPr algn="ctr"/>
            <a:r>
              <a:rPr lang="en-US" dirty="0" smtClean="0"/>
              <a:t>Vector addition of the headwind and true wind =</a:t>
            </a:r>
            <a:r>
              <a:rPr lang="en-US" dirty="0" smtClean="0">
                <a:sym typeface="Wingdings" panose="05000000000000000000" pitchFamily="2" charset="2"/>
              </a:rPr>
              <a:t> APPARENT WIND</a:t>
            </a:r>
            <a:r>
              <a:rPr lang="en-US" dirty="0" smtClean="0"/>
              <a:t> </a:t>
            </a:r>
            <a:endParaRPr lang="en-US" dirty="0"/>
          </a:p>
        </p:txBody>
      </p:sp>
      <p:sp>
        <p:nvSpPr>
          <p:cNvPr id="2" name="Title 1"/>
          <p:cNvSpPr>
            <a:spLocks noGrp="1"/>
          </p:cNvSpPr>
          <p:nvPr>
            <p:ph type="title"/>
          </p:nvPr>
        </p:nvSpPr>
        <p:spPr>
          <a:xfrm>
            <a:off x="838200" y="365126"/>
            <a:ext cx="10515600" cy="1054242"/>
          </a:xfrm>
        </p:spPr>
        <p:txBody>
          <a:bodyPr/>
          <a:lstStyle/>
          <a:p>
            <a:r>
              <a:rPr lang="en-US" b="1" dirty="0" smtClean="0"/>
              <a:t>Why Don’t They Use Spinnakers Anymore?</a:t>
            </a:r>
            <a:endParaRPr lang="en-US" b="1" dirty="0"/>
          </a:p>
        </p:txBody>
      </p:sp>
      <p:sp>
        <p:nvSpPr>
          <p:cNvPr id="13" name="Explosion 2 12"/>
          <p:cNvSpPr/>
          <p:nvPr/>
        </p:nvSpPr>
        <p:spPr>
          <a:xfrm>
            <a:off x="514540" y="1692322"/>
            <a:ext cx="4480541" cy="253830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786026">
            <a:off x="1390934" y="2374170"/>
            <a:ext cx="2532797" cy="1200329"/>
          </a:xfrm>
          <a:prstGeom prst="rect">
            <a:avLst/>
          </a:prstGeom>
          <a:noFill/>
        </p:spPr>
        <p:txBody>
          <a:bodyPr wrap="square" rtlCol="0">
            <a:spAutoFit/>
          </a:bodyPr>
          <a:lstStyle/>
          <a:p>
            <a:r>
              <a:rPr lang="en-US" dirty="0" smtClean="0"/>
              <a:t>Whenever you move relative to the air you create your own wind – try it on a bicycle!</a:t>
            </a:r>
            <a:endParaRPr lang="en-US" dirty="0"/>
          </a:p>
        </p:txBody>
      </p:sp>
      <p:sp>
        <p:nvSpPr>
          <p:cNvPr id="14" name="TextBox 13"/>
          <p:cNvSpPr txBox="1"/>
          <p:nvPr/>
        </p:nvSpPr>
        <p:spPr>
          <a:xfrm>
            <a:off x="7907171" y="1604034"/>
            <a:ext cx="2874560" cy="1569660"/>
          </a:xfrm>
          <a:prstGeom prst="rect">
            <a:avLst/>
          </a:prstGeom>
          <a:noFill/>
        </p:spPr>
        <p:txBody>
          <a:bodyPr wrap="square" rtlCol="0">
            <a:spAutoFit/>
          </a:bodyPr>
          <a:lstStyle/>
          <a:p>
            <a:pPr algn="ctr"/>
            <a:r>
              <a:rPr lang="en-US" sz="2400" b="1" dirty="0" smtClean="0"/>
              <a:t>This is also the reason that they can sail up to 3 times faster than the wind!</a:t>
            </a:r>
            <a:endParaRPr lang="en-US" sz="2400" b="1" dirty="0"/>
          </a:p>
        </p:txBody>
      </p:sp>
      <p:sp>
        <p:nvSpPr>
          <p:cNvPr id="15" name="TextBox 14"/>
          <p:cNvSpPr txBox="1"/>
          <p:nvPr/>
        </p:nvSpPr>
        <p:spPr>
          <a:xfrm>
            <a:off x="8185220" y="4788915"/>
            <a:ext cx="3360528" cy="1477328"/>
          </a:xfrm>
          <a:prstGeom prst="rect">
            <a:avLst/>
          </a:prstGeom>
          <a:noFill/>
        </p:spPr>
        <p:txBody>
          <a:bodyPr wrap="square" rtlCol="0">
            <a:spAutoFit/>
          </a:bodyPr>
          <a:lstStyle/>
          <a:p>
            <a:pPr algn="ctr"/>
            <a:r>
              <a:rPr lang="en-US" dirty="0" smtClean="0"/>
              <a:t>Have you ever wondered why boats rarely sail directly downwind?  The headwind can completely counteract the true wind and you slow to a crawl.</a:t>
            </a:r>
            <a:endParaRPr lang="en-US" dirty="0"/>
          </a:p>
        </p:txBody>
      </p:sp>
    </p:spTree>
    <p:extLst>
      <p:ext uri="{BB962C8B-B14F-4D97-AF65-F5344CB8AC3E}">
        <p14:creationId xmlns:p14="http://schemas.microsoft.com/office/powerpoint/2010/main" val="2946361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884</Words>
  <Application>Microsoft Office PowerPoint</Application>
  <PresentationFormat>Widescreen</PresentationFormat>
  <Paragraphs>75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Comic Sans MS</vt:lpstr>
      <vt:lpstr>Wingdings</vt:lpstr>
      <vt:lpstr>Office Theme</vt:lpstr>
      <vt:lpstr>Physics of the America’s Cup</vt:lpstr>
      <vt:lpstr>Statics – Balancing Forces</vt:lpstr>
      <vt:lpstr>Why Bother Foiling?</vt:lpstr>
      <vt:lpstr>How Do Foils Work?</vt:lpstr>
      <vt:lpstr>How to Increase the Lift Force</vt:lpstr>
      <vt:lpstr>How Do Sails Make a Boat Go Upwind?</vt:lpstr>
      <vt:lpstr>Stability 1 – Fore and Aft (Moments)</vt:lpstr>
      <vt:lpstr>Stability 2 – Lateral (Moments)</vt:lpstr>
      <vt:lpstr>Why Don’t They Use Spinnakers Anymore?</vt:lpstr>
    </vt:vector>
  </TitlesOfParts>
  <Company>Saltus Grammar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of the America’s Cup</dc:title>
  <dc:creator>Wright,  Paul</dc:creator>
  <cp:lastModifiedBy>Wright,  Paul</cp:lastModifiedBy>
  <cp:revision>22</cp:revision>
  <cp:lastPrinted>2017-05-30T17:27:03Z</cp:lastPrinted>
  <dcterms:created xsi:type="dcterms:W3CDTF">2017-05-30T11:59:33Z</dcterms:created>
  <dcterms:modified xsi:type="dcterms:W3CDTF">2017-05-30T17:54:56Z</dcterms:modified>
</cp:coreProperties>
</file>