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64" r:id="rId3"/>
    <p:sldId id="263" r:id="rId4"/>
    <p:sldId id="257" r:id="rId5"/>
    <p:sldId id="258" r:id="rId6"/>
    <p:sldId id="269" r:id="rId7"/>
    <p:sldId id="270" r:id="rId8"/>
    <p:sldId id="259" r:id="rId9"/>
    <p:sldId id="271" r:id="rId10"/>
    <p:sldId id="260" r:id="rId11"/>
    <p:sldId id="261" r:id="rId12"/>
    <p:sldId id="262" r:id="rId13"/>
    <p:sldId id="266" r:id="rId14"/>
    <p:sldId id="265" r:id="rId15"/>
    <p:sldId id="267" r:id="rId16"/>
    <p:sldId id="268" r:id="rId17"/>
  </p:sldIdLst>
  <p:sldSz cx="12192000" cy="6858000"/>
  <p:notesSz cx="6858000" cy="9144000"/>
  <p:defaultText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Paul" initials="WP" lastIdx="1" clrIdx="0">
    <p:extLst>
      <p:ext uri="{19B8F6BF-5375-455C-9EA6-DF929625EA0E}">
        <p15:presenceInfo xmlns:p15="http://schemas.microsoft.com/office/powerpoint/2012/main" userId="S::Paul.Wright@saltus.bm::aa6a4cec-efd9-4696-8a31-2637c02124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8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10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4206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2138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9949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4535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7685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2012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6782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271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41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9636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09159173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2" r:id="rId6"/>
    <p:sldLayoutId id="2147483708" r:id="rId7"/>
    <p:sldLayoutId id="2147483709" r:id="rId8"/>
    <p:sldLayoutId id="2147483710" r:id="rId9"/>
    <p:sldLayoutId id="2147483711"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ramp&#10;&#10;Description automatically generated">
            <a:extLst>
              <a:ext uri="{FF2B5EF4-FFF2-40B4-BE49-F238E27FC236}">
                <a16:creationId xmlns:a16="http://schemas.microsoft.com/office/drawing/2014/main" id="{95CD8C64-7438-484D-9689-D652D099E704}"/>
              </a:ext>
            </a:extLst>
          </p:cNvPr>
          <p:cNvPicPr>
            <a:picLocks noChangeAspect="1"/>
          </p:cNvPicPr>
          <p:nvPr/>
        </p:nvPicPr>
        <p:blipFill rotWithShape="1">
          <a:blip r:embed="rId2">
            <a:extLst>
              <a:ext uri="{28A0092B-C50C-407E-A947-70E740481C1C}">
                <a14:useLocalDpi xmlns:a14="http://schemas.microsoft.com/office/drawing/2010/main" val="0"/>
              </a:ext>
            </a:extLst>
          </a:blip>
          <a:srcRect r="13818" b="9091"/>
          <a:stretch/>
        </p:blipFill>
        <p:spPr>
          <a:xfrm>
            <a:off x="3523488" y="10"/>
            <a:ext cx="8668512" cy="6857990"/>
          </a:xfrm>
          <a:prstGeom prst="rect">
            <a:avLst/>
          </a:prstGeom>
        </p:spPr>
      </p:pic>
      <p:sp>
        <p:nvSpPr>
          <p:cNvPr id="30" name="Rectangle 29">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A2F8E0-5B12-4690-83B5-2B16C1CFC7FB}"/>
              </a:ext>
            </a:extLst>
          </p:cNvPr>
          <p:cNvSpPr>
            <a:spLocks noGrp="1"/>
          </p:cNvSpPr>
          <p:nvPr>
            <p:ph type="ctrTitle"/>
          </p:nvPr>
        </p:nvSpPr>
        <p:spPr>
          <a:xfrm>
            <a:off x="477981" y="1122363"/>
            <a:ext cx="4023360" cy="3204134"/>
          </a:xfrm>
        </p:spPr>
        <p:txBody>
          <a:bodyPr anchor="b">
            <a:normAutofit/>
          </a:bodyPr>
          <a:lstStyle/>
          <a:p>
            <a:r>
              <a:rPr lang="en-US" sz="4800" dirty="0"/>
              <a:t>Energy Resources</a:t>
            </a:r>
            <a:endParaRPr lang="en-BM" sz="4800" dirty="0"/>
          </a:p>
        </p:txBody>
      </p:sp>
      <p:sp>
        <p:nvSpPr>
          <p:cNvPr id="3" name="Subtitle 2">
            <a:extLst>
              <a:ext uri="{FF2B5EF4-FFF2-40B4-BE49-F238E27FC236}">
                <a16:creationId xmlns:a16="http://schemas.microsoft.com/office/drawing/2014/main" id="{B6C831B6-9117-4F31-95A0-851ED1207D6B}"/>
              </a:ext>
            </a:extLst>
          </p:cNvPr>
          <p:cNvSpPr>
            <a:spLocks noGrp="1"/>
          </p:cNvSpPr>
          <p:nvPr>
            <p:ph type="subTitle" idx="1"/>
          </p:nvPr>
        </p:nvSpPr>
        <p:spPr>
          <a:xfrm>
            <a:off x="477980" y="4872922"/>
            <a:ext cx="4023359" cy="1208141"/>
          </a:xfrm>
        </p:spPr>
        <p:txBody>
          <a:bodyPr>
            <a:normAutofit/>
          </a:bodyPr>
          <a:lstStyle/>
          <a:p>
            <a:r>
              <a:rPr lang="en-US" sz="2000" dirty="0"/>
              <a:t>Principles of Physics II</a:t>
            </a:r>
            <a:endParaRPr lang="en-BM" sz="2000" dirty="0"/>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381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1DFEAA-CEC5-43BB-96E2-559C0B21C703}"/>
              </a:ext>
            </a:extLst>
          </p:cNvPr>
          <p:cNvSpPr>
            <a:spLocks noGrp="1"/>
          </p:cNvSpPr>
          <p:nvPr>
            <p:ph type="title"/>
          </p:nvPr>
        </p:nvSpPr>
        <p:spPr>
          <a:xfrm>
            <a:off x="841247" y="978619"/>
            <a:ext cx="3410712" cy="1106424"/>
          </a:xfrm>
        </p:spPr>
        <p:txBody>
          <a:bodyPr>
            <a:normAutofit/>
          </a:bodyPr>
          <a:lstStyle/>
          <a:p>
            <a:r>
              <a:rPr lang="en-US" sz="2800"/>
              <a:t>Where do they come from?</a:t>
            </a:r>
            <a:endParaRPr lang="en-BM" sz="2800"/>
          </a:p>
        </p:txBody>
      </p:sp>
      <p:sp>
        <p:nvSpPr>
          <p:cNvPr id="75"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E3E68D-123B-4944-B00D-66268CF5EFE0}"/>
              </a:ext>
            </a:extLst>
          </p:cNvPr>
          <p:cNvSpPr>
            <a:spLocks noGrp="1"/>
          </p:cNvSpPr>
          <p:nvPr>
            <p:ph idx="1"/>
          </p:nvPr>
        </p:nvSpPr>
        <p:spPr>
          <a:xfrm>
            <a:off x="647700" y="2252870"/>
            <a:ext cx="3605767" cy="3560251"/>
          </a:xfrm>
        </p:spPr>
        <p:txBody>
          <a:bodyPr>
            <a:normAutofit/>
          </a:bodyPr>
          <a:lstStyle/>
          <a:p>
            <a:pPr marL="0" indent="0">
              <a:buNone/>
            </a:pPr>
            <a:r>
              <a:rPr lang="en-US" sz="1700" dirty="0"/>
              <a:t>Long dead organisms. The energy stored from photosynthesis in the plant cells was preserved and crushed.</a:t>
            </a:r>
          </a:p>
          <a:p>
            <a:pPr marL="0" indent="0">
              <a:buNone/>
            </a:pPr>
            <a:r>
              <a:rPr lang="en-US" sz="1700" dirty="0"/>
              <a:t>Takes millions of years…</a:t>
            </a:r>
          </a:p>
          <a:p>
            <a:pPr marL="0" indent="0">
              <a:buNone/>
            </a:pPr>
            <a:endParaRPr lang="en-US" sz="1700" dirty="0"/>
          </a:p>
          <a:p>
            <a:pPr marL="0" indent="0">
              <a:buNone/>
            </a:pPr>
            <a:r>
              <a:rPr lang="en-US" sz="1700" dirty="0"/>
              <a:t>These fuels are NON-RENEWABLE.</a:t>
            </a:r>
          </a:p>
          <a:p>
            <a:pPr marL="0" indent="0">
              <a:buNone/>
            </a:pPr>
            <a:r>
              <a:rPr lang="en-US" sz="1700" dirty="0"/>
              <a:t>Once they have run out, we can never replace them.</a:t>
            </a:r>
            <a:endParaRPr lang="en-BM" sz="1700" dirty="0"/>
          </a:p>
        </p:txBody>
      </p:sp>
      <p:pic>
        <p:nvPicPr>
          <p:cNvPr id="3074" name="Picture 2" descr="5.7A Formation of Fossil Fuels Quiz - Quizizz">
            <a:extLst>
              <a:ext uri="{FF2B5EF4-FFF2-40B4-BE49-F238E27FC236}">
                <a16:creationId xmlns:a16="http://schemas.microsoft.com/office/drawing/2014/main" id="{16E9367D-BD2D-4416-9FC6-5F40B62926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2966" y="384874"/>
            <a:ext cx="7356512" cy="595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0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50E79-28C7-4C61-9206-2F9AFB0787B6}"/>
              </a:ext>
            </a:extLst>
          </p:cNvPr>
          <p:cNvSpPr>
            <a:spLocks noGrp="1"/>
          </p:cNvSpPr>
          <p:nvPr>
            <p:ph type="title"/>
          </p:nvPr>
        </p:nvSpPr>
        <p:spPr>
          <a:xfrm>
            <a:off x="7255564" y="834888"/>
            <a:ext cx="4314645" cy="1268958"/>
          </a:xfrm>
        </p:spPr>
        <p:txBody>
          <a:bodyPr anchor="b">
            <a:normAutofit/>
          </a:bodyPr>
          <a:lstStyle/>
          <a:p>
            <a:r>
              <a:rPr lang="en-US" sz="3200"/>
              <a:t>Also – they are dirty.</a:t>
            </a:r>
            <a:endParaRPr lang="en-BM" sz="3200"/>
          </a:p>
        </p:txBody>
      </p:sp>
      <p:pic>
        <p:nvPicPr>
          <p:cNvPr id="4098" name="Picture 2" descr="Slashing fossil fuel use could save millions of lives at risk due ...">
            <a:extLst>
              <a:ext uri="{FF2B5EF4-FFF2-40B4-BE49-F238E27FC236}">
                <a16:creationId xmlns:a16="http://schemas.microsoft.com/office/drawing/2014/main" id="{CBC90DE3-B9AB-4CD2-AC83-109F48152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59" r="29644"/>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1EFA444-4561-4825-9B9F-0243A455D74E}"/>
                  </a:ext>
                </a:extLst>
              </p:cNvPr>
              <p:cNvSpPr>
                <a:spLocks noGrp="1"/>
              </p:cNvSpPr>
              <p:nvPr>
                <p:ph idx="1"/>
              </p:nvPr>
            </p:nvSpPr>
            <p:spPr>
              <a:xfrm>
                <a:off x="7255563" y="2557587"/>
                <a:ext cx="4314645" cy="3717317"/>
              </a:xfrm>
            </p:spPr>
            <p:txBody>
              <a:bodyPr anchor="t">
                <a:normAutofit/>
              </a:bodyPr>
              <a:lstStyle/>
              <a:p>
                <a14:m>
                  <m:oMath xmlns:m="http://schemas.openxmlformats.org/officeDocument/2006/math">
                    <m:r>
                      <a:rPr lang="en-US" sz="1700" b="0" i="1" smtClean="0">
                        <a:latin typeface="Cambria Math" panose="02040503050406030204" pitchFamily="18" charset="0"/>
                      </a:rPr>
                      <m:t>𝑆</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𝑂</m:t>
                        </m:r>
                      </m:e>
                      <m:sub>
                        <m:r>
                          <a:rPr lang="en-US" sz="1700" b="0" i="1" smtClean="0">
                            <a:latin typeface="Cambria Math" panose="02040503050406030204" pitchFamily="18" charset="0"/>
                          </a:rPr>
                          <m:t>2</m:t>
                        </m:r>
                      </m:sub>
                    </m:sSub>
                  </m:oMath>
                </a14:m>
                <a:r>
                  <a:rPr lang="en-US" sz="1700" dirty="0"/>
                  <a:t> contributes to acid rain</a:t>
                </a:r>
              </a:p>
              <a:p>
                <a14:m>
                  <m:oMath xmlns:m="http://schemas.openxmlformats.org/officeDocument/2006/math">
                    <m:r>
                      <a:rPr lang="en-US" sz="1700" b="0" i="1" smtClean="0">
                        <a:latin typeface="Cambria Math" panose="02040503050406030204" pitchFamily="18" charset="0"/>
                      </a:rPr>
                      <m:t>𝐶</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𝑂</m:t>
                        </m:r>
                      </m:e>
                      <m:sub>
                        <m:r>
                          <a:rPr lang="en-US" sz="1700" b="0" i="1" smtClean="0">
                            <a:latin typeface="Cambria Math" panose="02040503050406030204" pitchFamily="18" charset="0"/>
                          </a:rPr>
                          <m:t>2</m:t>
                        </m:r>
                      </m:sub>
                    </m:sSub>
                  </m:oMath>
                </a14:m>
                <a:r>
                  <a:rPr lang="en-US" sz="1700" dirty="0"/>
                  <a:t> contributes to global warming</a:t>
                </a:r>
              </a:p>
              <a:p>
                <a:pPr marL="0" indent="0">
                  <a:buNone/>
                </a:pPr>
                <a:r>
                  <a:rPr lang="en-US" sz="1700" dirty="0"/>
                  <a:t> Where does the </a:t>
                </a:r>
                <a14:m>
                  <m:oMath xmlns:m="http://schemas.openxmlformats.org/officeDocument/2006/math">
                    <m:r>
                      <a:rPr lang="en-US" sz="1700" i="1">
                        <a:latin typeface="Cambria Math" panose="02040503050406030204" pitchFamily="18" charset="0"/>
                      </a:rPr>
                      <m:t>𝐶</m:t>
                    </m:r>
                    <m:sSub>
                      <m:sSubPr>
                        <m:ctrlPr>
                          <a:rPr lang="en-US" sz="1700" i="1">
                            <a:latin typeface="Cambria Math" panose="02040503050406030204" pitchFamily="18" charset="0"/>
                          </a:rPr>
                        </m:ctrlPr>
                      </m:sSubPr>
                      <m:e>
                        <m:r>
                          <a:rPr lang="en-US" sz="1700" i="1">
                            <a:latin typeface="Cambria Math" panose="02040503050406030204" pitchFamily="18" charset="0"/>
                          </a:rPr>
                          <m:t>𝑂</m:t>
                        </m:r>
                      </m:e>
                      <m:sub>
                        <m:r>
                          <a:rPr lang="en-US" sz="1700" i="1">
                            <a:latin typeface="Cambria Math" panose="02040503050406030204" pitchFamily="18" charset="0"/>
                          </a:rPr>
                          <m:t>2</m:t>
                        </m:r>
                      </m:sub>
                    </m:sSub>
                  </m:oMath>
                </a14:m>
                <a:r>
                  <a:rPr lang="en-US" sz="1700" dirty="0"/>
                  <a:t> come from?  Surely plants need it?</a:t>
                </a:r>
              </a:p>
              <a:p>
                <a:pPr marL="0" indent="0">
                  <a:buNone/>
                </a:pPr>
                <a:r>
                  <a:rPr lang="en-US" sz="1700" dirty="0"/>
                  <a:t>Yes…  but this was carbon that was removed from the atmosphere millions of years and locked underground.  Now it is being suddenly released.</a:t>
                </a:r>
              </a:p>
            </p:txBody>
          </p:sp>
        </mc:Choice>
        <mc:Fallback>
          <p:sp>
            <p:nvSpPr>
              <p:cNvPr id="3" name="Content Placeholder 2">
                <a:extLst>
                  <a:ext uri="{FF2B5EF4-FFF2-40B4-BE49-F238E27FC236}">
                    <a16:creationId xmlns:a16="http://schemas.microsoft.com/office/drawing/2014/main" id="{01EFA444-4561-4825-9B9F-0243A455D74E}"/>
                  </a:ext>
                </a:extLst>
              </p:cNvPr>
              <p:cNvSpPr>
                <a:spLocks noGrp="1" noRot="1" noChangeAspect="1" noMove="1" noResize="1" noEditPoints="1" noAdjustHandles="1" noChangeArrowheads="1" noChangeShapeType="1" noTextEdit="1"/>
              </p:cNvSpPr>
              <p:nvPr>
                <p:ph idx="1"/>
              </p:nvPr>
            </p:nvSpPr>
            <p:spPr>
              <a:xfrm>
                <a:off x="7255563" y="2557587"/>
                <a:ext cx="4314645" cy="3717317"/>
              </a:xfrm>
              <a:blipFill>
                <a:blip r:embed="rId3"/>
                <a:stretch>
                  <a:fillRect l="-847" t="-328" r="-847"/>
                </a:stretch>
              </a:blipFill>
            </p:spPr>
            <p:txBody>
              <a:bodyPr/>
              <a:lstStyle/>
              <a:p>
                <a:r>
                  <a:rPr lang="en-BM">
                    <a:noFill/>
                  </a:rPr>
                  <a:t> </a:t>
                </a:r>
              </a:p>
            </p:txBody>
          </p:sp>
        </mc:Fallback>
      </mc:AlternateContent>
    </p:spTree>
    <p:extLst>
      <p:ext uri="{BB962C8B-B14F-4D97-AF65-F5344CB8AC3E}">
        <p14:creationId xmlns:p14="http://schemas.microsoft.com/office/powerpoint/2010/main" val="130576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D75F7E-D281-4A0E-ACFE-501A2F576953}"/>
              </a:ext>
            </a:extLst>
          </p:cNvPr>
          <p:cNvSpPr>
            <a:spLocks noGrp="1"/>
          </p:cNvSpPr>
          <p:nvPr>
            <p:ph type="title"/>
          </p:nvPr>
        </p:nvSpPr>
        <p:spPr>
          <a:xfrm>
            <a:off x="841247" y="978619"/>
            <a:ext cx="3410712" cy="1106424"/>
          </a:xfrm>
        </p:spPr>
        <p:txBody>
          <a:bodyPr>
            <a:normAutofit/>
          </a:bodyPr>
          <a:lstStyle/>
          <a:p>
            <a:r>
              <a:rPr lang="en-US" sz="2800"/>
              <a:t>Greenhouse Effect</a:t>
            </a:r>
            <a:endParaRPr lang="en-BM" sz="2800"/>
          </a:p>
        </p:txBody>
      </p:sp>
      <p:sp>
        <p:nvSpPr>
          <p:cNvPr id="75"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D2252BA-A3A7-41AF-9D80-8C6C6F8B4CC3}"/>
                  </a:ext>
                </a:extLst>
              </p:cNvPr>
              <p:cNvSpPr>
                <a:spLocks noGrp="1"/>
              </p:cNvSpPr>
              <p:nvPr>
                <p:ph idx="1"/>
              </p:nvPr>
            </p:nvSpPr>
            <p:spPr>
              <a:xfrm>
                <a:off x="473583" y="2188863"/>
                <a:ext cx="3871619" cy="3940681"/>
              </a:xfrm>
            </p:spPr>
            <p:txBody>
              <a:bodyPr>
                <a:normAutofit fontScale="92500" lnSpcReduction="10000"/>
              </a:bodyPr>
              <a:lstStyle/>
              <a:p>
                <a:pPr marL="0" indent="0">
                  <a:buNone/>
                </a:pPr>
                <a:r>
                  <a:rPr lang="en-US" sz="1700" dirty="0"/>
                  <a:t>The Greenhouse Effect is the name given to how the Earth’s temperature is moderated.  The Moon has no atmosphere, so the daytime side is very hot and the nighttime very cold. </a:t>
                </a:r>
              </a:p>
              <a:p>
                <a:pPr marL="0" indent="0">
                  <a:buNone/>
                </a:pPr>
                <a:r>
                  <a:rPr lang="en-US" sz="1700" dirty="0"/>
                  <a:t>The Earth is warmed by the short wavelengths from the Sun.  The Earth then re-radiates that heat back into space as IR radiation.  Remember that heat goes from HOT </a:t>
                </a:r>
                <a:r>
                  <a:rPr lang="en-US" sz="1700" dirty="0">
                    <a:sym typeface="Wingdings" panose="05000000000000000000" pitchFamily="2" charset="2"/>
                  </a:rPr>
                  <a:t> COLD.  Clouds, water </a:t>
                </a:r>
                <a:r>
                  <a:rPr lang="en-US" sz="1700" dirty="0" err="1">
                    <a:sym typeface="Wingdings" panose="05000000000000000000" pitchFamily="2" charset="2"/>
                  </a:rPr>
                  <a:t>vapour</a:t>
                </a:r>
                <a:r>
                  <a:rPr lang="en-US" sz="1700" dirty="0">
                    <a:sym typeface="Wingdings" panose="05000000000000000000" pitchFamily="2" charset="2"/>
                  </a:rPr>
                  <a:t> and gases such as </a:t>
                </a:r>
                <a14:m>
                  <m:oMath xmlns:m="http://schemas.openxmlformats.org/officeDocument/2006/math">
                    <m:r>
                      <a:rPr lang="en-US" sz="1700" b="0" i="1" smtClean="0">
                        <a:latin typeface="Cambria Math" panose="02040503050406030204" pitchFamily="18" charset="0"/>
                        <a:sym typeface="Wingdings" panose="05000000000000000000" pitchFamily="2" charset="2"/>
                      </a:rPr>
                      <m:t>𝐶</m:t>
                    </m:r>
                    <m:sSub>
                      <m:sSubPr>
                        <m:ctrlPr>
                          <a:rPr lang="en-US" sz="1700" b="0" i="1" smtClean="0">
                            <a:latin typeface="Cambria Math" panose="02040503050406030204" pitchFamily="18" charset="0"/>
                            <a:sym typeface="Wingdings" panose="05000000000000000000" pitchFamily="2" charset="2"/>
                          </a:rPr>
                        </m:ctrlPr>
                      </m:sSubPr>
                      <m:e>
                        <m:r>
                          <a:rPr lang="en-US" sz="1700" b="0" i="1" smtClean="0">
                            <a:latin typeface="Cambria Math" panose="02040503050406030204" pitchFamily="18" charset="0"/>
                            <a:sym typeface="Wingdings" panose="05000000000000000000" pitchFamily="2" charset="2"/>
                          </a:rPr>
                          <m:t>𝑂</m:t>
                        </m:r>
                      </m:e>
                      <m:sub>
                        <m:r>
                          <a:rPr lang="en-US" sz="1700" b="0" i="1" smtClean="0">
                            <a:latin typeface="Cambria Math" panose="02040503050406030204" pitchFamily="18" charset="0"/>
                            <a:sym typeface="Wingdings" panose="05000000000000000000" pitchFamily="2" charset="2"/>
                          </a:rPr>
                          <m:t>2</m:t>
                        </m:r>
                      </m:sub>
                    </m:sSub>
                  </m:oMath>
                </a14:m>
                <a:r>
                  <a:rPr lang="en-US" sz="1700" dirty="0"/>
                  <a:t>absorb and then re-radiate this IR radiation, BUT in all directions.  Some is reflected back to Earth.</a:t>
                </a:r>
                <a:endParaRPr lang="en-BM" sz="1700" dirty="0"/>
              </a:p>
            </p:txBody>
          </p:sp>
        </mc:Choice>
        <mc:Fallback>
          <p:sp>
            <p:nvSpPr>
              <p:cNvPr id="3" name="Content Placeholder 2">
                <a:extLst>
                  <a:ext uri="{FF2B5EF4-FFF2-40B4-BE49-F238E27FC236}">
                    <a16:creationId xmlns:a16="http://schemas.microsoft.com/office/drawing/2014/main" id="{DD2252BA-A3A7-41AF-9D80-8C6C6F8B4CC3}"/>
                  </a:ext>
                </a:extLst>
              </p:cNvPr>
              <p:cNvSpPr>
                <a:spLocks noGrp="1" noRot="1" noChangeAspect="1" noMove="1" noResize="1" noEditPoints="1" noAdjustHandles="1" noChangeArrowheads="1" noChangeShapeType="1" noTextEdit="1"/>
              </p:cNvSpPr>
              <p:nvPr>
                <p:ph idx="1"/>
              </p:nvPr>
            </p:nvSpPr>
            <p:spPr>
              <a:xfrm>
                <a:off x="473583" y="2188863"/>
                <a:ext cx="3871619" cy="3940681"/>
              </a:xfrm>
              <a:blipFill>
                <a:blip r:embed="rId2"/>
                <a:stretch>
                  <a:fillRect l="-945" t="-464" r="-945"/>
                </a:stretch>
              </a:blipFill>
            </p:spPr>
            <p:txBody>
              <a:bodyPr/>
              <a:lstStyle/>
              <a:p>
                <a:r>
                  <a:rPr lang="en-BM">
                    <a:noFill/>
                  </a:rPr>
                  <a:t> </a:t>
                </a:r>
              </a:p>
            </p:txBody>
          </p:sp>
        </mc:Fallback>
      </mc:AlternateContent>
      <p:pic>
        <p:nvPicPr>
          <p:cNvPr id="5126" name="Picture 6" descr="3 Greenhouse effect (incoming infrared radiation has short ...">
            <a:extLst>
              <a:ext uri="{FF2B5EF4-FFF2-40B4-BE49-F238E27FC236}">
                <a16:creationId xmlns:a16="http://schemas.microsoft.com/office/drawing/2014/main" id="{B7B78DE1-86FA-4B52-BFD4-5E8C0C8B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411" y="753140"/>
            <a:ext cx="7634381" cy="56898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66DB9E-FA8C-4B6D-937D-EEF4F9DD1074}"/>
              </a:ext>
            </a:extLst>
          </p:cNvPr>
          <p:cNvSpPr txBox="1"/>
          <p:nvPr/>
        </p:nvSpPr>
        <p:spPr>
          <a:xfrm>
            <a:off x="4515419" y="320144"/>
            <a:ext cx="5590606" cy="830997"/>
          </a:xfrm>
          <a:prstGeom prst="rect">
            <a:avLst/>
          </a:prstGeom>
          <a:solidFill>
            <a:srgbClr val="FFFF00"/>
          </a:solidFill>
        </p:spPr>
        <p:txBody>
          <a:bodyPr wrap="square" rtlCol="0">
            <a:spAutoFit/>
          </a:bodyPr>
          <a:lstStyle/>
          <a:p>
            <a:r>
              <a:rPr lang="en-US" sz="1600" dirty="0"/>
              <a:t>The Sun is HOT – short wavelength EM radiation is emitted (UV </a:t>
            </a:r>
            <a:r>
              <a:rPr lang="en-US" sz="1600" dirty="0">
                <a:sym typeface="Wingdings" panose="05000000000000000000" pitchFamily="2" charset="2"/>
              </a:rPr>
              <a:t> Visible) that can penetrate the atmosphere.   A percentage is reflected (albedo number)</a:t>
            </a:r>
            <a:endParaRPr lang="en-BM" sz="1600" dirty="0"/>
          </a:p>
        </p:txBody>
      </p:sp>
      <p:sp>
        <p:nvSpPr>
          <p:cNvPr id="13" name="TextBox 12">
            <a:extLst>
              <a:ext uri="{FF2B5EF4-FFF2-40B4-BE49-F238E27FC236}">
                <a16:creationId xmlns:a16="http://schemas.microsoft.com/office/drawing/2014/main" id="{8FBA112B-5D0B-44C2-920E-1A415F7563D9}"/>
              </a:ext>
            </a:extLst>
          </p:cNvPr>
          <p:cNvSpPr txBox="1"/>
          <p:nvPr/>
        </p:nvSpPr>
        <p:spPr>
          <a:xfrm>
            <a:off x="4952417" y="5773347"/>
            <a:ext cx="4187952" cy="584775"/>
          </a:xfrm>
          <a:prstGeom prst="rect">
            <a:avLst/>
          </a:prstGeom>
          <a:solidFill>
            <a:srgbClr val="FFFF00"/>
          </a:solidFill>
        </p:spPr>
        <p:txBody>
          <a:bodyPr wrap="square" rtlCol="0">
            <a:spAutoFit/>
          </a:bodyPr>
          <a:lstStyle/>
          <a:p>
            <a:r>
              <a:rPr lang="en-US" sz="1600" dirty="0"/>
              <a:t>The Earth is WARM – longer wavelength EM radiation (IR</a:t>
            </a:r>
            <a:r>
              <a:rPr lang="en-US" sz="1600" dirty="0">
                <a:sym typeface="Wingdings" panose="05000000000000000000" pitchFamily="2" charset="2"/>
              </a:rPr>
              <a:t>) is emitted.</a:t>
            </a:r>
            <a:endParaRPr lang="en-BM" sz="1600" dirty="0"/>
          </a:p>
        </p:txBody>
      </p:sp>
    </p:spTree>
    <p:extLst>
      <p:ext uri="{BB962C8B-B14F-4D97-AF65-F5344CB8AC3E}">
        <p14:creationId xmlns:p14="http://schemas.microsoft.com/office/powerpoint/2010/main" val="348578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ecture 4: CO2 and Long Term Climate Change (Ch. 3) - ppt download">
            <a:extLst>
              <a:ext uri="{FF2B5EF4-FFF2-40B4-BE49-F238E27FC236}">
                <a16:creationId xmlns:a16="http://schemas.microsoft.com/office/drawing/2014/main" id="{285B092D-9BBD-455B-A57B-647C18A51F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31"/>
          <a:stretch/>
        </p:blipFill>
        <p:spPr bwMode="auto">
          <a:xfrm>
            <a:off x="1961965" y="2085982"/>
            <a:ext cx="8555577" cy="47720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0654E5-06CB-443B-90DC-A533C041FEE9}"/>
              </a:ext>
            </a:extLst>
          </p:cNvPr>
          <p:cNvSpPr txBox="1"/>
          <p:nvPr/>
        </p:nvSpPr>
        <p:spPr>
          <a:xfrm>
            <a:off x="994300" y="781235"/>
            <a:ext cx="9805698" cy="646331"/>
          </a:xfrm>
          <a:prstGeom prst="rect">
            <a:avLst/>
          </a:prstGeom>
          <a:noFill/>
        </p:spPr>
        <p:txBody>
          <a:bodyPr wrap="none" rtlCol="0">
            <a:spAutoFit/>
          </a:bodyPr>
          <a:lstStyle/>
          <a:p>
            <a:r>
              <a:rPr lang="en-US" sz="3600" dirty="0"/>
              <a:t>Venus is the hottest planet in the Solar System</a:t>
            </a:r>
            <a:endParaRPr lang="en-BM" sz="3600" dirty="0"/>
          </a:p>
        </p:txBody>
      </p:sp>
    </p:spTree>
    <p:extLst>
      <p:ext uri="{BB962C8B-B14F-4D97-AF65-F5344CB8AC3E}">
        <p14:creationId xmlns:p14="http://schemas.microsoft.com/office/powerpoint/2010/main" val="250179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D7F05C-4CDF-458D-BF81-DB3C194CB07C}"/>
              </a:ext>
            </a:extLst>
          </p:cNvPr>
          <p:cNvSpPr>
            <a:spLocks noGrp="1"/>
          </p:cNvSpPr>
          <p:nvPr>
            <p:ph type="title"/>
          </p:nvPr>
        </p:nvSpPr>
        <p:spPr>
          <a:xfrm>
            <a:off x="411480" y="987552"/>
            <a:ext cx="4485861" cy="1088136"/>
          </a:xfrm>
        </p:spPr>
        <p:txBody>
          <a:bodyPr anchor="b">
            <a:normAutofit/>
          </a:bodyPr>
          <a:lstStyle/>
          <a:p>
            <a:r>
              <a:rPr lang="en-US" sz="3400"/>
              <a:t>So….</a:t>
            </a:r>
            <a:endParaRPr lang="en-BM" sz="3400"/>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4961C15-9B87-4D59-8FD6-A5469308924A}"/>
              </a:ext>
            </a:extLst>
          </p:cNvPr>
          <p:cNvSpPr>
            <a:spLocks noGrp="1"/>
          </p:cNvSpPr>
          <p:nvPr>
            <p:ph idx="1"/>
          </p:nvPr>
        </p:nvSpPr>
        <p:spPr>
          <a:xfrm>
            <a:off x="411479" y="2688336"/>
            <a:ext cx="4498848" cy="3584448"/>
          </a:xfrm>
        </p:spPr>
        <p:txBody>
          <a:bodyPr anchor="t">
            <a:normAutofit/>
          </a:bodyPr>
          <a:lstStyle/>
          <a:p>
            <a:r>
              <a:rPr lang="en-US" sz="2000" dirty="0"/>
              <a:t>Fossil fuels WILL eventually run out.</a:t>
            </a:r>
          </a:p>
          <a:p>
            <a:r>
              <a:rPr lang="en-US" sz="2000" dirty="0"/>
              <a:t>They will get more expensive</a:t>
            </a:r>
          </a:p>
          <a:p>
            <a:r>
              <a:rPr lang="en-US" sz="2000" dirty="0"/>
              <a:t>They drive corruption</a:t>
            </a:r>
          </a:p>
          <a:p>
            <a:r>
              <a:rPr lang="en-US" sz="2000" dirty="0"/>
              <a:t>They are damaging our planet.</a:t>
            </a:r>
          </a:p>
          <a:p>
            <a:endParaRPr lang="en-US" sz="2000" dirty="0"/>
          </a:p>
          <a:p>
            <a:pPr marL="0" indent="0">
              <a:buNone/>
            </a:pPr>
            <a:r>
              <a:rPr lang="en-US" sz="2000" dirty="0"/>
              <a:t>What options do we have?</a:t>
            </a:r>
            <a:endParaRPr lang="en-BM" sz="2000" dirty="0"/>
          </a:p>
        </p:txBody>
      </p:sp>
      <p:pic>
        <p:nvPicPr>
          <p:cNvPr id="7170" name="Picture 2" descr="Amazon.com: American Vinyl There is No Planet B Sticker (Preserve ...">
            <a:extLst>
              <a:ext uri="{FF2B5EF4-FFF2-40B4-BE49-F238E27FC236}">
                <a16:creationId xmlns:a16="http://schemas.microsoft.com/office/drawing/2014/main" id="{2CDE5E80-45A6-420B-BDD1-20639BB79A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75"/>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4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Ainslie hoping to leave a lasting legacy for island | The Times ...">
            <a:extLst>
              <a:ext uri="{FF2B5EF4-FFF2-40B4-BE49-F238E27FC236}">
                <a16:creationId xmlns:a16="http://schemas.microsoft.com/office/drawing/2014/main" id="{AB7C5977-9BDE-4100-841B-1480944F91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86" r="-2" b="2665"/>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Content Placeholder 4" descr="A windmill next to a traffic light&#10;&#10;Description automatically generated">
            <a:extLst>
              <a:ext uri="{FF2B5EF4-FFF2-40B4-BE49-F238E27FC236}">
                <a16:creationId xmlns:a16="http://schemas.microsoft.com/office/drawing/2014/main" id="{36CD09C3-17E9-4E87-8580-081FF424DA6E}"/>
              </a:ext>
            </a:extLst>
          </p:cNvPr>
          <p:cNvPicPr>
            <a:picLocks noChangeAspect="1"/>
          </p:cNvPicPr>
          <p:nvPr/>
        </p:nvPicPr>
        <p:blipFill rotWithShape="1">
          <a:blip r:embed="rId3">
            <a:extLst>
              <a:ext uri="{28A0092B-C50C-407E-A947-70E740481C1C}">
                <a14:useLocalDpi xmlns:a14="http://schemas.microsoft.com/office/drawing/2010/main" val="0"/>
              </a:ext>
            </a:extLst>
          </a:blip>
          <a:srcRect t="2944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E97641-64A8-438E-A56E-50EA69A9F2C3}"/>
              </a:ext>
            </a:extLst>
          </p:cNvPr>
          <p:cNvSpPr>
            <a:spLocks noGrp="1"/>
          </p:cNvSpPr>
          <p:nvPr>
            <p:ph type="title"/>
          </p:nvPr>
        </p:nvSpPr>
        <p:spPr>
          <a:xfrm>
            <a:off x="438913" y="859536"/>
            <a:ext cx="4832802" cy="1243584"/>
          </a:xfrm>
        </p:spPr>
        <p:txBody>
          <a:bodyPr>
            <a:normAutofit/>
          </a:bodyPr>
          <a:lstStyle/>
          <a:p>
            <a:r>
              <a:rPr lang="en-US" sz="3400"/>
              <a:t>Alternative Energy Resources</a:t>
            </a:r>
            <a:endParaRPr lang="en-BM" sz="3400"/>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8" name="Content Placeholder 8197">
            <a:extLst>
              <a:ext uri="{FF2B5EF4-FFF2-40B4-BE49-F238E27FC236}">
                <a16:creationId xmlns:a16="http://schemas.microsoft.com/office/drawing/2014/main" id="{7A9540E9-5041-4392-B5D1-5598EE5DA941}"/>
              </a:ext>
            </a:extLst>
          </p:cNvPr>
          <p:cNvSpPr>
            <a:spLocks noGrp="1"/>
          </p:cNvSpPr>
          <p:nvPr>
            <p:ph idx="1"/>
          </p:nvPr>
        </p:nvSpPr>
        <p:spPr>
          <a:xfrm>
            <a:off x="438912" y="2512611"/>
            <a:ext cx="4832803" cy="3664351"/>
          </a:xfrm>
        </p:spPr>
        <p:txBody>
          <a:bodyPr>
            <a:normAutofit/>
          </a:bodyPr>
          <a:lstStyle/>
          <a:p>
            <a:r>
              <a:rPr lang="en-US" sz="1800" dirty="0"/>
              <a:t>Solar Power</a:t>
            </a:r>
          </a:p>
          <a:p>
            <a:r>
              <a:rPr lang="en-US" sz="1800" dirty="0"/>
              <a:t>Wind </a:t>
            </a:r>
          </a:p>
          <a:p>
            <a:r>
              <a:rPr lang="en-US" sz="1800" dirty="0"/>
              <a:t>Hydroelectric</a:t>
            </a:r>
          </a:p>
          <a:p>
            <a:r>
              <a:rPr lang="en-US" sz="1800" dirty="0"/>
              <a:t>Nuclear Power</a:t>
            </a:r>
          </a:p>
          <a:p>
            <a:r>
              <a:rPr lang="en-US" sz="1800" dirty="0"/>
              <a:t>Geothermal</a:t>
            </a:r>
          </a:p>
          <a:p>
            <a:r>
              <a:rPr lang="en-US" sz="1800" dirty="0"/>
              <a:t>Tidal Power</a:t>
            </a:r>
          </a:p>
          <a:p>
            <a:r>
              <a:rPr lang="en-US" sz="1800" dirty="0"/>
              <a:t>Wave Energy</a:t>
            </a:r>
          </a:p>
          <a:p>
            <a:r>
              <a:rPr lang="en-US" sz="1800" dirty="0"/>
              <a:t>Biofuels</a:t>
            </a:r>
          </a:p>
        </p:txBody>
      </p:sp>
    </p:spTree>
    <p:extLst>
      <p:ext uri="{BB962C8B-B14F-4D97-AF65-F5344CB8AC3E}">
        <p14:creationId xmlns:p14="http://schemas.microsoft.com/office/powerpoint/2010/main" val="361931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39575E0-6442-4E79-803E-81AB11AF78FA}"/>
              </a:ext>
            </a:extLst>
          </p:cNvPr>
          <p:cNvPicPr>
            <a:picLocks noChangeAspect="1"/>
          </p:cNvPicPr>
          <p:nvPr/>
        </p:nvPicPr>
        <p:blipFill rotWithShape="1">
          <a:blip r:embed="rId2"/>
          <a:srcRect l="16342" t="12061" r="10279" b="5406"/>
          <a:stretch/>
        </p:blipFill>
        <p:spPr>
          <a:xfrm>
            <a:off x="3245637" y="827151"/>
            <a:ext cx="8946363" cy="5660136"/>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538DF1-CFE7-422E-9629-697301A5858B}"/>
              </a:ext>
            </a:extLst>
          </p:cNvPr>
          <p:cNvSpPr>
            <a:spLocks noGrp="1"/>
          </p:cNvSpPr>
          <p:nvPr>
            <p:ph type="title"/>
          </p:nvPr>
        </p:nvSpPr>
        <p:spPr>
          <a:xfrm>
            <a:off x="371094" y="1161288"/>
            <a:ext cx="3438144" cy="1239012"/>
          </a:xfrm>
        </p:spPr>
        <p:txBody>
          <a:bodyPr anchor="ctr">
            <a:normAutofit/>
          </a:bodyPr>
          <a:lstStyle/>
          <a:p>
            <a:r>
              <a:rPr lang="en-US" sz="2800"/>
              <a:t>Saltus Solar Array(s)</a:t>
            </a:r>
            <a:endParaRPr lang="en-BM" sz="2800"/>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75A5520-38EC-45AB-8F0C-01F9B60302A0}"/>
              </a:ext>
            </a:extLst>
          </p:cNvPr>
          <p:cNvSpPr>
            <a:spLocks noGrp="1"/>
          </p:cNvSpPr>
          <p:nvPr>
            <p:ph idx="1"/>
          </p:nvPr>
        </p:nvSpPr>
        <p:spPr>
          <a:xfrm>
            <a:off x="371094" y="2718054"/>
            <a:ext cx="3438906" cy="3207258"/>
          </a:xfrm>
        </p:spPr>
        <p:txBody>
          <a:bodyPr anchor="t">
            <a:normAutofit/>
          </a:bodyPr>
          <a:lstStyle/>
          <a:p>
            <a:pPr marL="0" indent="0">
              <a:buNone/>
            </a:pPr>
            <a:r>
              <a:rPr lang="en-US" sz="1700" dirty="0"/>
              <a:t>Solar array install in 2016.</a:t>
            </a:r>
          </a:p>
          <a:p>
            <a:pPr marL="0" indent="0">
              <a:buNone/>
            </a:pPr>
            <a:r>
              <a:rPr lang="en-US" sz="1700" dirty="0"/>
              <a:t>Saved the school 299,564 kWh so far (9 April 2020)</a:t>
            </a:r>
          </a:p>
          <a:p>
            <a:pPr marL="0" indent="0">
              <a:buNone/>
            </a:pPr>
            <a:r>
              <a:rPr lang="en-US" sz="1700" dirty="0"/>
              <a:t>So, at a cost 0f $0.43 per kWh, that is a saving of:</a:t>
            </a:r>
          </a:p>
          <a:p>
            <a:pPr marL="0" indent="0">
              <a:buNone/>
            </a:pPr>
            <a:endParaRPr lang="en-US" sz="1700" dirty="0"/>
          </a:p>
        </p:txBody>
      </p:sp>
      <p:sp>
        <p:nvSpPr>
          <p:cNvPr id="12" name="TextBox 11">
            <a:extLst>
              <a:ext uri="{FF2B5EF4-FFF2-40B4-BE49-F238E27FC236}">
                <a16:creationId xmlns:a16="http://schemas.microsoft.com/office/drawing/2014/main" id="{E8095DF3-0F07-400F-A24A-0FACD629BC26}"/>
              </a:ext>
            </a:extLst>
          </p:cNvPr>
          <p:cNvSpPr txBox="1"/>
          <p:nvPr/>
        </p:nvSpPr>
        <p:spPr>
          <a:xfrm>
            <a:off x="3937552" y="370713"/>
            <a:ext cx="7864332" cy="369332"/>
          </a:xfrm>
          <a:prstGeom prst="rect">
            <a:avLst/>
          </a:prstGeom>
          <a:solidFill>
            <a:srgbClr val="FFFF00"/>
          </a:solidFill>
          <a:ln>
            <a:solidFill>
              <a:schemeClr val="tx1"/>
            </a:solidFill>
          </a:ln>
        </p:spPr>
        <p:txBody>
          <a:bodyPr wrap="none" rtlCol="0">
            <a:spAutoFit/>
          </a:bodyPr>
          <a:lstStyle/>
          <a:p>
            <a:r>
              <a:rPr lang="en-US" dirty="0"/>
              <a:t>Useful for businesses as the energy produced when building is occupied. </a:t>
            </a:r>
            <a:endParaRPr lang="en-BM" dirty="0"/>
          </a:p>
        </p:txBody>
      </p:sp>
    </p:spTree>
    <p:extLst>
      <p:ext uri="{BB962C8B-B14F-4D97-AF65-F5344CB8AC3E}">
        <p14:creationId xmlns:p14="http://schemas.microsoft.com/office/powerpoint/2010/main" val="1270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D58F0E-7332-4B45-AAF9-31967FEE3EAA}"/>
              </a:ext>
            </a:extLst>
          </p:cNvPr>
          <p:cNvSpPr>
            <a:spLocks noGrp="1"/>
          </p:cNvSpPr>
          <p:nvPr>
            <p:ph type="title"/>
          </p:nvPr>
        </p:nvSpPr>
        <p:spPr>
          <a:xfrm>
            <a:off x="7255564" y="834888"/>
            <a:ext cx="4314645" cy="1268958"/>
          </a:xfrm>
        </p:spPr>
        <p:txBody>
          <a:bodyPr anchor="b">
            <a:normAutofit/>
          </a:bodyPr>
          <a:lstStyle/>
          <a:p>
            <a:r>
              <a:rPr lang="en-US" sz="3200"/>
              <a:t>Electricity</a:t>
            </a:r>
            <a:endParaRPr lang="en-BM" sz="3200"/>
          </a:p>
        </p:txBody>
      </p:sp>
      <p:pic>
        <p:nvPicPr>
          <p:cNvPr id="5" name="Picture 4" descr="A picture containing object, light, lamp&#10;&#10;Description automatically generated">
            <a:extLst>
              <a:ext uri="{FF2B5EF4-FFF2-40B4-BE49-F238E27FC236}">
                <a16:creationId xmlns:a16="http://schemas.microsoft.com/office/drawing/2014/main" id="{ACBF409A-BFF1-4588-BBD5-AA50EBA9DF45}"/>
              </a:ext>
            </a:extLst>
          </p:cNvPr>
          <p:cNvPicPr>
            <a:picLocks noChangeAspect="1"/>
          </p:cNvPicPr>
          <p:nvPr/>
        </p:nvPicPr>
        <p:blipFill rotWithShape="1">
          <a:blip r:embed="rId2">
            <a:extLst>
              <a:ext uri="{28A0092B-C50C-407E-A947-70E740481C1C}">
                <a14:useLocalDpi xmlns:a14="http://schemas.microsoft.com/office/drawing/2010/main" val="0"/>
              </a:ext>
            </a:extLst>
          </a:blip>
          <a:srcRect l="34619" r="-1"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2" name="Rectangle 1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4A72EB-F359-40D2-BDE5-BFAC1777ED50}"/>
              </a:ext>
            </a:extLst>
          </p:cNvPr>
          <p:cNvSpPr>
            <a:spLocks noGrp="1"/>
          </p:cNvSpPr>
          <p:nvPr>
            <p:ph idx="1"/>
          </p:nvPr>
        </p:nvSpPr>
        <p:spPr>
          <a:xfrm>
            <a:off x="7255563" y="2557587"/>
            <a:ext cx="4314645" cy="3717317"/>
          </a:xfrm>
        </p:spPr>
        <p:txBody>
          <a:bodyPr anchor="t">
            <a:normAutofit/>
          </a:bodyPr>
          <a:lstStyle/>
          <a:p>
            <a:pPr marL="0" indent="0">
              <a:buNone/>
            </a:pPr>
            <a:r>
              <a:rPr lang="en-US" sz="1700" dirty="0"/>
              <a:t>Electricity is by far the most convenient method of using energy.  It is easy to move around and there are a vast array of devices that use it.</a:t>
            </a:r>
          </a:p>
          <a:p>
            <a:r>
              <a:rPr lang="en-US" sz="1700" dirty="0"/>
              <a:t>Motors</a:t>
            </a:r>
          </a:p>
          <a:p>
            <a:r>
              <a:rPr lang="en-US" sz="1700" dirty="0"/>
              <a:t>Heaters</a:t>
            </a:r>
          </a:p>
          <a:p>
            <a:r>
              <a:rPr lang="en-US" sz="1700" dirty="0"/>
              <a:t>Lighting</a:t>
            </a:r>
          </a:p>
          <a:p>
            <a:r>
              <a:rPr lang="en-US" sz="1700" dirty="0"/>
              <a:t>Electronics </a:t>
            </a:r>
            <a:endParaRPr lang="en-BM" sz="1700" dirty="0"/>
          </a:p>
        </p:txBody>
      </p:sp>
    </p:spTree>
    <p:extLst>
      <p:ext uri="{BB962C8B-B14F-4D97-AF65-F5344CB8AC3E}">
        <p14:creationId xmlns:p14="http://schemas.microsoft.com/office/powerpoint/2010/main" val="342451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97D9D8-086D-4665-832E-24BE039A25C2}"/>
              </a:ext>
            </a:extLst>
          </p:cNvPr>
          <p:cNvSpPr>
            <a:spLocks noGrp="1"/>
          </p:cNvSpPr>
          <p:nvPr>
            <p:ph type="title"/>
          </p:nvPr>
        </p:nvSpPr>
        <p:spPr>
          <a:xfrm>
            <a:off x="841247" y="978619"/>
            <a:ext cx="3410712" cy="1106424"/>
          </a:xfrm>
        </p:spPr>
        <p:txBody>
          <a:bodyPr>
            <a:normAutofit/>
          </a:bodyPr>
          <a:lstStyle/>
          <a:p>
            <a:r>
              <a:rPr lang="en-US" sz="2800"/>
              <a:t>Electricity Generation</a:t>
            </a:r>
            <a:endParaRPr lang="en-BM" sz="2800"/>
          </a:p>
        </p:txBody>
      </p:sp>
      <p:sp>
        <p:nvSpPr>
          <p:cNvPr id="75"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06659B07-50BF-451D-B815-C7AF88E4B4EC}"/>
              </a:ext>
            </a:extLst>
          </p:cNvPr>
          <p:cNvSpPr>
            <a:spLocks noGrp="1"/>
          </p:cNvSpPr>
          <p:nvPr>
            <p:ph idx="1"/>
          </p:nvPr>
        </p:nvSpPr>
        <p:spPr>
          <a:xfrm>
            <a:off x="841248" y="2252870"/>
            <a:ext cx="4050348" cy="1669463"/>
          </a:xfrm>
        </p:spPr>
        <p:txBody>
          <a:bodyPr>
            <a:normAutofit/>
          </a:bodyPr>
          <a:lstStyle/>
          <a:p>
            <a:pPr marL="0" indent="0">
              <a:buNone/>
            </a:pPr>
            <a:r>
              <a:rPr lang="en-US" sz="1700" dirty="0"/>
              <a:t>As we learned during the magnetism topic, all large-scale electricity is generated by electromagnetic induction.  A coil of wire is rotated inside a magnetic field.  </a:t>
            </a:r>
          </a:p>
          <a:p>
            <a:pPr marL="0" indent="0">
              <a:buNone/>
            </a:pPr>
            <a:endParaRPr lang="en-US" sz="1700" dirty="0"/>
          </a:p>
        </p:txBody>
      </p:sp>
      <p:pic>
        <p:nvPicPr>
          <p:cNvPr id="1026" name="Picture 2" descr="schoolphysics ::Welcome::">
            <a:extLst>
              <a:ext uri="{FF2B5EF4-FFF2-40B4-BE49-F238E27FC236}">
                <a16:creationId xmlns:a16="http://schemas.microsoft.com/office/drawing/2014/main" id="{AFB8A140-2F3E-43C4-88D7-F79BBBE63B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4956" y="749625"/>
            <a:ext cx="7521052" cy="53587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4CBD311-0DC7-462B-A425-BAF59DFDE310}"/>
                  </a:ext>
                </a:extLst>
              </p:cNvPr>
              <p:cNvSpPr txBox="1"/>
              <p:nvPr/>
            </p:nvSpPr>
            <p:spPr>
              <a:xfrm>
                <a:off x="670898" y="4218609"/>
                <a:ext cx="374153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𝑘𝑖𝑛𝑒𝑡𝑖𝑐</m:t>
                      </m:r>
                      <m:r>
                        <a:rPr lang="en-US" b="0" i="1" smtClean="0">
                          <a:latin typeface="Cambria Math" panose="02040503050406030204" pitchFamily="18" charset="0"/>
                        </a:rPr>
                        <m:t> </m:t>
                      </m:r>
                      <m:r>
                        <a:rPr lang="en-US" b="0" i="1" smtClean="0">
                          <a:latin typeface="Cambria Math" panose="02040503050406030204" pitchFamily="18" charset="0"/>
                        </a:rPr>
                        <m:t>𝑒𝑛𝑒𝑟𝑔𝑦</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𝑒𝑙𝑒𝑐𝑡𝑟𝑖𝑐𝑎𝑙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𝑒𝑛𝑒𝑟𝑔𝑦</m:t>
                      </m:r>
                    </m:oMath>
                  </m:oMathPara>
                </a14:m>
                <a:endParaRPr lang="en-BM" dirty="0"/>
              </a:p>
            </p:txBody>
          </p:sp>
        </mc:Choice>
        <mc:Fallback>
          <p:sp>
            <p:nvSpPr>
              <p:cNvPr id="8" name="TextBox 7">
                <a:extLst>
                  <a:ext uri="{FF2B5EF4-FFF2-40B4-BE49-F238E27FC236}">
                    <a16:creationId xmlns:a16="http://schemas.microsoft.com/office/drawing/2014/main" id="{04CBD311-0DC7-462B-A425-BAF59DFDE310}"/>
                  </a:ext>
                </a:extLst>
              </p:cNvPr>
              <p:cNvSpPr txBox="1">
                <a:spLocks noRot="1" noChangeAspect="1" noMove="1" noResize="1" noEditPoints="1" noAdjustHandles="1" noChangeArrowheads="1" noChangeShapeType="1" noTextEdit="1"/>
              </p:cNvSpPr>
              <p:nvPr/>
            </p:nvSpPr>
            <p:spPr>
              <a:xfrm>
                <a:off x="670898" y="4218609"/>
                <a:ext cx="3741537" cy="276999"/>
              </a:xfrm>
              <a:prstGeom prst="rect">
                <a:avLst/>
              </a:prstGeom>
              <a:blipFill>
                <a:blip r:embed="rId3"/>
                <a:stretch>
                  <a:fillRect l="-977" r="-977" b="-28889"/>
                </a:stretch>
              </a:blipFill>
            </p:spPr>
            <p:txBody>
              <a:bodyPr/>
              <a:lstStyle/>
              <a:p>
                <a:r>
                  <a:rPr lang="en-BM">
                    <a:noFill/>
                  </a:rPr>
                  <a:t> </a:t>
                </a:r>
              </a:p>
            </p:txBody>
          </p:sp>
        </mc:Fallback>
      </mc:AlternateContent>
      <p:sp>
        <p:nvSpPr>
          <p:cNvPr id="9" name="TextBox 8">
            <a:extLst>
              <a:ext uri="{FF2B5EF4-FFF2-40B4-BE49-F238E27FC236}">
                <a16:creationId xmlns:a16="http://schemas.microsoft.com/office/drawing/2014/main" id="{23DA10A2-A5BB-471E-BF6B-61CF08CEFE0A}"/>
              </a:ext>
            </a:extLst>
          </p:cNvPr>
          <p:cNvSpPr txBox="1"/>
          <p:nvPr/>
        </p:nvSpPr>
        <p:spPr>
          <a:xfrm>
            <a:off x="877459" y="4738094"/>
            <a:ext cx="3741537" cy="1138773"/>
          </a:xfrm>
          <a:prstGeom prst="rect">
            <a:avLst/>
          </a:prstGeom>
          <a:noFill/>
        </p:spPr>
        <p:txBody>
          <a:bodyPr wrap="square" rtlCol="0">
            <a:spAutoFit/>
          </a:bodyPr>
          <a:lstStyle/>
          <a:p>
            <a:r>
              <a:rPr lang="en-US" sz="1700" dirty="0"/>
              <a:t>It takes effort though, we cannot get something for nothing.  This is the First Law of Thermodynamics we met in the Thermal Physics topic.</a:t>
            </a:r>
            <a:endParaRPr lang="en-BM" sz="1700" dirty="0"/>
          </a:p>
        </p:txBody>
      </p:sp>
    </p:spTree>
    <p:extLst>
      <p:ext uri="{BB962C8B-B14F-4D97-AF65-F5344CB8AC3E}">
        <p14:creationId xmlns:p14="http://schemas.microsoft.com/office/powerpoint/2010/main" val="310463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CC148-331F-4FA8-B8AB-420525C64558}"/>
              </a:ext>
            </a:extLst>
          </p:cNvPr>
          <p:cNvSpPr>
            <a:spLocks noGrp="1"/>
          </p:cNvSpPr>
          <p:nvPr>
            <p:ph type="title"/>
          </p:nvPr>
        </p:nvSpPr>
        <p:spPr>
          <a:xfrm>
            <a:off x="7255564" y="834888"/>
            <a:ext cx="4314645" cy="1268958"/>
          </a:xfrm>
        </p:spPr>
        <p:txBody>
          <a:bodyPr anchor="b">
            <a:normAutofit/>
          </a:bodyPr>
          <a:lstStyle/>
          <a:p>
            <a:r>
              <a:rPr lang="en-US" sz="3200"/>
              <a:t>Fossil Fuels</a:t>
            </a:r>
            <a:endParaRPr lang="en-BM" sz="3200"/>
          </a:p>
        </p:txBody>
      </p:sp>
      <p:pic>
        <p:nvPicPr>
          <p:cNvPr id="5" name="Content Placeholder 4" descr="A large white building&#10;&#10;Description automatically generated">
            <a:extLst>
              <a:ext uri="{FF2B5EF4-FFF2-40B4-BE49-F238E27FC236}">
                <a16:creationId xmlns:a16="http://schemas.microsoft.com/office/drawing/2014/main" id="{7BD6066D-F4FF-46AE-8A3D-C4642A8D8488}"/>
              </a:ext>
            </a:extLst>
          </p:cNvPr>
          <p:cNvPicPr>
            <a:picLocks noChangeAspect="1"/>
          </p:cNvPicPr>
          <p:nvPr/>
        </p:nvPicPr>
        <p:blipFill rotWithShape="1">
          <a:blip r:embed="rId2">
            <a:extLst>
              <a:ext uri="{28A0092B-C50C-407E-A947-70E740481C1C}">
                <a14:useLocalDpi xmlns:a14="http://schemas.microsoft.com/office/drawing/2010/main" val="0"/>
              </a:ext>
            </a:extLst>
          </a:blip>
          <a:srcRect l="28574" r="16574"/>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4" name="Rectangle 13">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F0A7CF9C-156B-4612-9F60-0F8342400F1B}"/>
              </a:ext>
            </a:extLst>
          </p:cNvPr>
          <p:cNvSpPr>
            <a:spLocks noGrp="1"/>
          </p:cNvSpPr>
          <p:nvPr>
            <p:ph idx="1"/>
          </p:nvPr>
        </p:nvSpPr>
        <p:spPr>
          <a:xfrm>
            <a:off x="7255563" y="2557587"/>
            <a:ext cx="4314645" cy="3717317"/>
          </a:xfrm>
        </p:spPr>
        <p:txBody>
          <a:bodyPr anchor="t">
            <a:normAutofit/>
          </a:bodyPr>
          <a:lstStyle/>
          <a:p>
            <a:pPr marL="0" indent="0">
              <a:buNone/>
            </a:pPr>
            <a:r>
              <a:rPr lang="en-US" sz="1700" dirty="0"/>
              <a:t>At the moment, Bermuda generates electricity by burning diesel and heavy fuel oil in big engines.</a:t>
            </a:r>
          </a:p>
          <a:p>
            <a:pPr marL="0" indent="0">
              <a:buNone/>
            </a:pPr>
            <a:r>
              <a:rPr lang="en-US" sz="1700" dirty="0"/>
              <a:t>The fuel mixes with the oxygen from the atmosphere and explodes, releasing heat energy.</a:t>
            </a:r>
          </a:p>
          <a:p>
            <a:pPr marL="0" indent="0">
              <a:buNone/>
            </a:pPr>
            <a:r>
              <a:rPr lang="en-US" sz="1700" dirty="0"/>
              <a:t>This heat energy is converted into WORK.  But not every efficiently – thanks to the Second Law of Thermodynamics.</a:t>
            </a:r>
          </a:p>
          <a:p>
            <a:pPr marL="0" indent="0">
              <a:buNone/>
            </a:pPr>
            <a:r>
              <a:rPr lang="en-US" sz="1700" dirty="0"/>
              <a:t>This work is used to turn the generators.</a:t>
            </a:r>
          </a:p>
        </p:txBody>
      </p:sp>
    </p:spTree>
    <p:extLst>
      <p:ext uri="{BB962C8B-B14F-4D97-AF65-F5344CB8AC3E}">
        <p14:creationId xmlns:p14="http://schemas.microsoft.com/office/powerpoint/2010/main" val="351916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9FF0-BCD6-4D7D-9D00-0188FCCD1A62}"/>
              </a:ext>
            </a:extLst>
          </p:cNvPr>
          <p:cNvSpPr>
            <a:spLocks noGrp="1"/>
          </p:cNvSpPr>
          <p:nvPr>
            <p:ph type="title"/>
          </p:nvPr>
        </p:nvSpPr>
        <p:spPr/>
        <p:txBody>
          <a:bodyPr/>
          <a:lstStyle/>
          <a:p>
            <a:r>
              <a:rPr lang="en-US" dirty="0"/>
              <a:t>What are Fossil Fuels?</a:t>
            </a:r>
            <a:endParaRPr lang="en-BM" dirty="0"/>
          </a:p>
        </p:txBody>
      </p:sp>
      <p:sp>
        <p:nvSpPr>
          <p:cNvPr id="3" name="Content Placeholder 2">
            <a:extLst>
              <a:ext uri="{FF2B5EF4-FFF2-40B4-BE49-F238E27FC236}">
                <a16:creationId xmlns:a16="http://schemas.microsoft.com/office/drawing/2014/main" id="{85BBA401-3420-463C-9D78-B00D06A9628D}"/>
              </a:ext>
            </a:extLst>
          </p:cNvPr>
          <p:cNvSpPr>
            <a:spLocks noGrp="1"/>
          </p:cNvSpPr>
          <p:nvPr>
            <p:ph idx="1"/>
          </p:nvPr>
        </p:nvSpPr>
        <p:spPr/>
        <p:txBody>
          <a:bodyPr/>
          <a:lstStyle/>
          <a:p>
            <a:endParaRPr lang="en-BM"/>
          </a:p>
        </p:txBody>
      </p:sp>
      <p:pic>
        <p:nvPicPr>
          <p:cNvPr id="2050" name="Picture 2" descr="Nonrenewable Resources: Definition &amp; Examples - Video &amp; Lesson ...">
            <a:extLst>
              <a:ext uri="{FF2B5EF4-FFF2-40B4-BE49-F238E27FC236}">
                <a16:creationId xmlns:a16="http://schemas.microsoft.com/office/drawing/2014/main" id="{5108F0A6-EE8C-4D0C-A224-B158E10A2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57162"/>
            <a:ext cx="11633200" cy="654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C7EF-4928-4FCC-9DD9-7D1D3A6E1140}"/>
              </a:ext>
            </a:extLst>
          </p:cNvPr>
          <p:cNvSpPr>
            <a:spLocks noGrp="1"/>
          </p:cNvSpPr>
          <p:nvPr>
            <p:ph type="title"/>
          </p:nvPr>
        </p:nvSpPr>
        <p:spPr/>
        <p:txBody>
          <a:bodyPr/>
          <a:lstStyle/>
          <a:p>
            <a:r>
              <a:rPr lang="en-US" dirty="0"/>
              <a:t>Why are they so useful?</a:t>
            </a:r>
            <a:endParaRPr lang="en-BM"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7B2F8EF-19CA-4BE8-8560-353D6B3B4A06}"/>
                  </a:ext>
                </a:extLst>
              </p:cNvPr>
              <p:cNvSpPr>
                <a:spLocks noGrp="1"/>
              </p:cNvSpPr>
              <p:nvPr>
                <p:ph idx="1"/>
              </p:nvPr>
            </p:nvSpPr>
            <p:spPr>
              <a:xfrm>
                <a:off x="541538" y="2139518"/>
                <a:ext cx="4438835" cy="4032682"/>
              </a:xfrm>
            </p:spPr>
            <p:txBody>
              <a:bodyPr>
                <a:normAutofit/>
              </a:bodyPr>
              <a:lstStyle/>
              <a:p>
                <a:pPr marL="0" indent="0">
                  <a:buNone/>
                </a:pPr>
                <a:r>
                  <a:rPr lang="en-US" sz="1600" dirty="0"/>
                  <a:t>They are very energy dense.  You get a lot of energy released per kilogram.  You get more electricity generated per </a:t>
                </a:r>
                <a:r>
                  <a:rPr lang="en-US" sz="1600" dirty="0" err="1"/>
                  <a:t>tonne</a:t>
                </a:r>
                <a:r>
                  <a:rPr lang="en-US" sz="1600" dirty="0"/>
                  <a:t> of oil than you would by burning wood or ethanol.</a:t>
                </a:r>
              </a:p>
              <a:p>
                <a:pPr marL="0" indent="0">
                  <a:buNone/>
                </a:pPr>
                <a:r>
                  <a:rPr lang="en-US" sz="1600" dirty="0"/>
                  <a:t>BELCO produces around 100 MW of power.  That is 100 MJ of energy per second.  Assuming an efficiency of 42% that is equivalent to </a:t>
                </a:r>
                <a14:m>
                  <m:oMath xmlns:m="http://schemas.openxmlformats.org/officeDocument/2006/math">
                    <m:r>
                      <a:rPr lang="en-US" sz="1600" b="0" i="1" smtClean="0">
                        <a:latin typeface="Cambria Math" panose="02040503050406030204" pitchFamily="18" charset="0"/>
                      </a:rPr>
                      <m:t>𝑁</m:t>
                    </m:r>
                  </m:oMath>
                </a14:m>
                <a:r>
                  <a:rPr lang="en-US" sz="1600" dirty="0"/>
                  <a:t> kg of oil per second.</a:t>
                </a:r>
              </a:p>
              <a:p>
                <a:pPr marL="0" indent="0">
                  <a:buNone/>
                </a:pPr>
                <a:endParaRPr lang="en-BM" sz="1700" dirty="0"/>
              </a:p>
            </p:txBody>
          </p:sp>
        </mc:Choice>
        <mc:Fallback>
          <p:sp>
            <p:nvSpPr>
              <p:cNvPr id="3" name="Content Placeholder 2">
                <a:extLst>
                  <a:ext uri="{FF2B5EF4-FFF2-40B4-BE49-F238E27FC236}">
                    <a16:creationId xmlns:a16="http://schemas.microsoft.com/office/drawing/2014/main" id="{C7B2F8EF-19CA-4BE8-8560-353D6B3B4A06}"/>
                  </a:ext>
                </a:extLst>
              </p:cNvPr>
              <p:cNvSpPr>
                <a:spLocks noGrp="1" noRot="1" noChangeAspect="1" noMove="1" noResize="1" noEditPoints="1" noAdjustHandles="1" noChangeArrowheads="1" noChangeShapeType="1" noTextEdit="1"/>
              </p:cNvSpPr>
              <p:nvPr>
                <p:ph idx="1"/>
              </p:nvPr>
            </p:nvSpPr>
            <p:spPr>
              <a:xfrm>
                <a:off x="541538" y="2139518"/>
                <a:ext cx="4438835" cy="4032682"/>
              </a:xfrm>
              <a:blipFill>
                <a:blip r:embed="rId2"/>
                <a:stretch>
                  <a:fillRect l="-824" t="-302" r="-1236"/>
                </a:stretch>
              </a:blipFill>
            </p:spPr>
            <p:txBody>
              <a:bodyPr/>
              <a:lstStyle/>
              <a:p>
                <a:r>
                  <a:rPr lang="en-BM">
                    <a:noFill/>
                  </a:rPr>
                  <a:t> </a:t>
                </a:r>
              </a:p>
            </p:txBody>
          </p:sp>
        </mc:Fallback>
      </mc:AlternateContent>
      <p:graphicFrame>
        <p:nvGraphicFramePr>
          <p:cNvPr id="4" name="Table 4">
            <a:extLst>
              <a:ext uri="{FF2B5EF4-FFF2-40B4-BE49-F238E27FC236}">
                <a16:creationId xmlns:a16="http://schemas.microsoft.com/office/drawing/2014/main" id="{41A0A00E-46D2-4F7D-AEF6-BA8F4673702C}"/>
              </a:ext>
            </a:extLst>
          </p:cNvPr>
          <p:cNvGraphicFramePr>
            <a:graphicFrameLocks noGrp="1"/>
          </p:cNvGraphicFramePr>
          <p:nvPr/>
        </p:nvGraphicFramePr>
        <p:xfrm>
          <a:off x="5220069" y="2139518"/>
          <a:ext cx="6795364" cy="3694176"/>
        </p:xfrm>
        <a:graphic>
          <a:graphicData uri="http://schemas.openxmlformats.org/drawingml/2006/table">
            <a:tbl>
              <a:tblPr firstRow="1" bandRow="1">
                <a:tableStyleId>{2D5ABB26-0587-4C30-8999-92F81FD0307C}</a:tableStyleId>
              </a:tblPr>
              <a:tblGrid>
                <a:gridCol w="3397682">
                  <a:extLst>
                    <a:ext uri="{9D8B030D-6E8A-4147-A177-3AD203B41FA5}">
                      <a16:colId xmlns:a16="http://schemas.microsoft.com/office/drawing/2014/main" val="604310371"/>
                    </a:ext>
                  </a:extLst>
                </a:gridCol>
                <a:gridCol w="3397682">
                  <a:extLst>
                    <a:ext uri="{9D8B030D-6E8A-4147-A177-3AD203B41FA5}">
                      <a16:colId xmlns:a16="http://schemas.microsoft.com/office/drawing/2014/main" val="3610226075"/>
                    </a:ext>
                  </a:extLst>
                </a:gridCol>
              </a:tblGrid>
              <a:tr h="615696">
                <a:tc>
                  <a:txBody>
                    <a:bodyPr/>
                    <a:lstStyle/>
                    <a:p>
                      <a:pPr algn="ctr"/>
                      <a:r>
                        <a:rPr lang="en-US" b="1" dirty="0"/>
                        <a:t>Fuel</a:t>
                      </a:r>
                      <a:endParaRPr lang="en-BM"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Energy Density (MJ/kg)</a:t>
                      </a:r>
                      <a:endParaRPr lang="en-BM"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618462"/>
                  </a:ext>
                </a:extLst>
              </a:tr>
              <a:tr h="615696">
                <a:tc>
                  <a:txBody>
                    <a:bodyPr/>
                    <a:lstStyle/>
                    <a:p>
                      <a:pPr algn="ctr"/>
                      <a:r>
                        <a:rPr lang="en-US" dirty="0"/>
                        <a:t>Ethanol</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23240"/>
                  </a:ext>
                </a:extLst>
              </a:tr>
              <a:tr h="615696">
                <a:tc>
                  <a:txBody>
                    <a:bodyPr/>
                    <a:lstStyle/>
                    <a:p>
                      <a:pPr algn="ctr"/>
                      <a:r>
                        <a:rPr lang="en-US" dirty="0"/>
                        <a:t>Wood</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730492"/>
                  </a:ext>
                </a:extLst>
              </a:tr>
              <a:tr h="615696">
                <a:tc>
                  <a:txBody>
                    <a:bodyPr/>
                    <a:lstStyle/>
                    <a:p>
                      <a:pPr algn="ctr"/>
                      <a:r>
                        <a:rPr lang="en-US" dirty="0"/>
                        <a:t>Coal</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 </a:t>
                      </a:r>
                      <a:r>
                        <a:rPr lang="en-US" dirty="0" err="1"/>
                        <a:t>ish</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084089"/>
                  </a:ext>
                </a:extLst>
              </a:tr>
              <a:tr h="615696">
                <a:tc>
                  <a:txBody>
                    <a:bodyPr/>
                    <a:lstStyle/>
                    <a:p>
                      <a:pPr algn="ctr"/>
                      <a:r>
                        <a:rPr lang="en-US" dirty="0"/>
                        <a:t>Oil (Diesel)</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45.6</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0831497"/>
                  </a:ext>
                </a:extLst>
              </a:tr>
              <a:tr h="615696">
                <a:tc>
                  <a:txBody>
                    <a:bodyPr/>
                    <a:lstStyle/>
                    <a:p>
                      <a:pPr algn="ctr"/>
                      <a:r>
                        <a:rPr lang="en-US" dirty="0"/>
                        <a:t>Natural Gas</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55.6</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916051"/>
                  </a:ext>
                </a:extLst>
              </a:tr>
            </a:tbl>
          </a:graphicData>
        </a:graphic>
      </p:graphicFrame>
      <p:sp>
        <p:nvSpPr>
          <p:cNvPr id="6" name="TextBox 5">
            <a:extLst>
              <a:ext uri="{FF2B5EF4-FFF2-40B4-BE49-F238E27FC236}">
                <a16:creationId xmlns:a16="http://schemas.microsoft.com/office/drawing/2014/main" id="{4C9D39F4-200E-4FDA-A89A-265AC096A366}"/>
              </a:ext>
            </a:extLst>
          </p:cNvPr>
          <p:cNvSpPr txBox="1"/>
          <p:nvPr/>
        </p:nvSpPr>
        <p:spPr>
          <a:xfrm>
            <a:off x="7631896" y="757394"/>
            <a:ext cx="3444536" cy="983873"/>
          </a:xfrm>
          <a:prstGeom prst="cloud">
            <a:avLst/>
          </a:prstGeom>
          <a:solidFill>
            <a:srgbClr val="FFFF00"/>
          </a:solidFill>
          <a:ln>
            <a:solidFill>
              <a:schemeClr val="tx1"/>
            </a:solidFill>
          </a:ln>
        </p:spPr>
        <p:txBody>
          <a:bodyPr wrap="square" rtlCol="0">
            <a:spAutoFit/>
          </a:bodyPr>
          <a:lstStyle/>
          <a:p>
            <a:pPr algn="ctr"/>
            <a:r>
              <a:rPr lang="en-US" dirty="0"/>
              <a:t>Current oil price </a:t>
            </a:r>
          </a:p>
          <a:p>
            <a:pPr algn="ctr"/>
            <a:r>
              <a:rPr lang="en-US" dirty="0"/>
              <a:t>$220 per </a:t>
            </a:r>
            <a:r>
              <a:rPr lang="en-US" dirty="0" err="1"/>
              <a:t>tonne</a:t>
            </a:r>
            <a:endParaRPr lang="en-BM" dirty="0"/>
          </a:p>
        </p:txBody>
      </p:sp>
    </p:spTree>
    <p:extLst>
      <p:ext uri="{BB962C8B-B14F-4D97-AF65-F5344CB8AC3E}">
        <p14:creationId xmlns:p14="http://schemas.microsoft.com/office/powerpoint/2010/main" val="159088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C7EF-4928-4FCC-9DD9-7D1D3A6E1140}"/>
              </a:ext>
            </a:extLst>
          </p:cNvPr>
          <p:cNvSpPr>
            <a:spLocks noGrp="1"/>
          </p:cNvSpPr>
          <p:nvPr>
            <p:ph type="title"/>
          </p:nvPr>
        </p:nvSpPr>
        <p:spPr/>
        <p:txBody>
          <a:bodyPr/>
          <a:lstStyle/>
          <a:p>
            <a:r>
              <a:rPr lang="en-US" dirty="0"/>
              <a:t>Why are they so useful?</a:t>
            </a:r>
            <a:endParaRPr lang="en-BM"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7B2F8EF-19CA-4BE8-8560-353D6B3B4A06}"/>
                  </a:ext>
                </a:extLst>
              </p:cNvPr>
              <p:cNvSpPr>
                <a:spLocks noGrp="1"/>
              </p:cNvSpPr>
              <p:nvPr>
                <p:ph idx="1"/>
              </p:nvPr>
            </p:nvSpPr>
            <p:spPr>
              <a:xfrm>
                <a:off x="541538" y="2139518"/>
                <a:ext cx="4438835" cy="4032682"/>
              </a:xfrm>
            </p:spPr>
            <p:txBody>
              <a:bodyPr>
                <a:normAutofit/>
              </a:bodyPr>
              <a:lstStyle/>
              <a:p>
                <a:pPr marL="0" indent="0">
                  <a:buNone/>
                </a:pPr>
                <a:r>
                  <a:rPr lang="en-US" sz="1600" dirty="0"/>
                  <a:t>They are very energy dense.  You get a lot of energy released per kilogram.  You get more electricity generated per </a:t>
                </a:r>
                <a:r>
                  <a:rPr lang="en-US" sz="1600" dirty="0" err="1"/>
                  <a:t>tonne</a:t>
                </a:r>
                <a:r>
                  <a:rPr lang="en-US" sz="1600" dirty="0"/>
                  <a:t> of oil than you would by burning wood or ethanol.</a:t>
                </a:r>
              </a:p>
              <a:p>
                <a:pPr marL="0" indent="0">
                  <a:buNone/>
                </a:pPr>
                <a:r>
                  <a:rPr lang="en-US" sz="1600" dirty="0"/>
                  <a:t>BELCO produces around 100 MW of power.  That is 100 MJ of energy per second.  Assuming an efficiency of 42% that is equivalent to </a:t>
                </a:r>
                <a14:m>
                  <m:oMath xmlns:m="http://schemas.openxmlformats.org/officeDocument/2006/math">
                    <m:r>
                      <a:rPr lang="en-US" sz="1600" b="0" i="1" smtClean="0">
                        <a:latin typeface="Cambria Math" panose="02040503050406030204" pitchFamily="18" charset="0"/>
                      </a:rPr>
                      <m:t>𝑁</m:t>
                    </m:r>
                  </m:oMath>
                </a14:m>
                <a:r>
                  <a:rPr lang="en-US" sz="1600" dirty="0"/>
                  <a:t> kg of oil per second.</a:t>
                </a: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𝑇𝑜𝑡𝑎𝑙</m:t>
                      </m:r>
                      <m:r>
                        <a:rPr lang="en-US" sz="1600" b="0" i="1" smtClean="0">
                          <a:latin typeface="Cambria Math" panose="02040503050406030204" pitchFamily="18" charset="0"/>
                        </a:rPr>
                        <m:t> </m:t>
                      </m:r>
                      <m:r>
                        <a:rPr lang="en-US" sz="1600" b="0" i="1" smtClean="0">
                          <a:latin typeface="Cambria Math" panose="02040503050406030204" pitchFamily="18" charset="0"/>
                        </a:rPr>
                        <m:t>𝑒𝑛𝑒𝑟𝑔𝑦</m:t>
                      </m:r>
                      <m:r>
                        <a:rPr lang="en-US" sz="1600" b="0" i="1" smtClean="0">
                          <a:latin typeface="Cambria Math" panose="02040503050406030204" pitchFamily="18" charset="0"/>
                        </a:rPr>
                        <m:t> </m:t>
                      </m:r>
                      <m:r>
                        <a:rPr lang="en-US" sz="1600" b="0" i="1" smtClean="0">
                          <a:latin typeface="Cambria Math" panose="02040503050406030204" pitchFamily="18" charset="0"/>
                        </a:rPr>
                        <m:t>𝑟𝑒𝑞𝑢𝑖𝑟𝑒𝑑</m:t>
                      </m:r>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100</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num>
                        <m:den>
                          <m:r>
                            <a:rPr lang="en-US" sz="1600" b="0" i="1" smtClean="0">
                              <a:latin typeface="Cambria Math" panose="02040503050406030204" pitchFamily="18" charset="0"/>
                            </a:rPr>
                            <m:t>0.42</m:t>
                          </m:r>
                        </m:den>
                      </m:f>
                    </m:oMath>
                  </m:oMathPara>
                </a14:m>
                <a:endParaRPr lang="en-US" sz="1600" dirty="0"/>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𝐸𝑛𝑒𝑟𝑔𝑦</m:t>
                      </m:r>
                      <m:r>
                        <a:rPr lang="en-US" sz="1600" b="0" i="1" smtClean="0">
                          <a:latin typeface="Cambria Math" panose="02040503050406030204" pitchFamily="18" charset="0"/>
                        </a:rPr>
                        <m:t>=238</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MJ</m:t>
                      </m:r>
                    </m:oMath>
                  </m:oMathPara>
                </a14:m>
                <a:endParaRPr lang="en-US" sz="1600" dirty="0"/>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𝑁</m:t>
                      </m:r>
                      <m:r>
                        <a:rPr lang="en-US" sz="1600" b="0" i="1" smtClean="0">
                          <a:latin typeface="Cambria Math" panose="02040503050406030204" pitchFamily="18" charset="0"/>
                        </a:rPr>
                        <m:t>=5.2 </m:t>
                      </m:r>
                      <m:r>
                        <m:rPr>
                          <m:nor/>
                        </m:rPr>
                        <a:rPr lang="en-US" sz="1600" b="0" i="0" smtClean="0">
                          <a:latin typeface="Cambria Math" panose="02040503050406030204" pitchFamily="18" charset="0"/>
                        </a:rPr>
                        <m:t>kg</m:t>
                      </m:r>
                      <m:r>
                        <m:rPr>
                          <m:nor/>
                        </m:rPr>
                        <a:rPr lang="en-US" sz="1600" b="0" i="0" smtClean="0">
                          <a:latin typeface="Cambria Math" panose="02040503050406030204" pitchFamily="18" charset="0"/>
                        </a:rPr>
                        <m:t>/</m:t>
                      </m:r>
                      <m:r>
                        <m:rPr>
                          <m:nor/>
                        </m:rPr>
                        <a:rPr lang="en-US" sz="1600" b="0" i="0" smtClean="0">
                          <a:latin typeface="Cambria Math" panose="02040503050406030204" pitchFamily="18" charset="0"/>
                        </a:rPr>
                        <m:t>s</m:t>
                      </m:r>
                    </m:oMath>
                  </m:oMathPara>
                </a14:m>
                <a:endParaRPr lang="en-US" sz="1600" b="0" dirty="0"/>
              </a:p>
              <a:p>
                <a:pPr marL="0" indent="0">
                  <a:buNone/>
                </a:pPr>
                <a:endParaRPr lang="en-BM" sz="1700" dirty="0"/>
              </a:p>
            </p:txBody>
          </p:sp>
        </mc:Choice>
        <mc:Fallback>
          <p:sp>
            <p:nvSpPr>
              <p:cNvPr id="3" name="Content Placeholder 2">
                <a:extLst>
                  <a:ext uri="{FF2B5EF4-FFF2-40B4-BE49-F238E27FC236}">
                    <a16:creationId xmlns:a16="http://schemas.microsoft.com/office/drawing/2014/main" id="{C7B2F8EF-19CA-4BE8-8560-353D6B3B4A06}"/>
                  </a:ext>
                </a:extLst>
              </p:cNvPr>
              <p:cNvSpPr>
                <a:spLocks noGrp="1" noRot="1" noChangeAspect="1" noMove="1" noResize="1" noEditPoints="1" noAdjustHandles="1" noChangeArrowheads="1" noChangeShapeType="1" noTextEdit="1"/>
              </p:cNvSpPr>
              <p:nvPr>
                <p:ph idx="1"/>
              </p:nvPr>
            </p:nvSpPr>
            <p:spPr>
              <a:xfrm>
                <a:off x="541538" y="2139518"/>
                <a:ext cx="4438835" cy="4032682"/>
              </a:xfrm>
              <a:blipFill>
                <a:blip r:embed="rId2"/>
                <a:stretch>
                  <a:fillRect l="-824" t="-302" r="-1236"/>
                </a:stretch>
              </a:blipFill>
            </p:spPr>
            <p:txBody>
              <a:bodyPr/>
              <a:lstStyle/>
              <a:p>
                <a:r>
                  <a:rPr lang="en-BM">
                    <a:noFill/>
                  </a:rPr>
                  <a:t> </a:t>
                </a:r>
              </a:p>
            </p:txBody>
          </p:sp>
        </mc:Fallback>
      </mc:AlternateContent>
      <p:graphicFrame>
        <p:nvGraphicFramePr>
          <p:cNvPr id="4" name="Table 4">
            <a:extLst>
              <a:ext uri="{FF2B5EF4-FFF2-40B4-BE49-F238E27FC236}">
                <a16:creationId xmlns:a16="http://schemas.microsoft.com/office/drawing/2014/main" id="{41A0A00E-46D2-4F7D-AEF6-BA8F4673702C}"/>
              </a:ext>
            </a:extLst>
          </p:cNvPr>
          <p:cNvGraphicFramePr>
            <a:graphicFrameLocks noGrp="1"/>
          </p:cNvGraphicFramePr>
          <p:nvPr/>
        </p:nvGraphicFramePr>
        <p:xfrm>
          <a:off x="5220069" y="2139518"/>
          <a:ext cx="6795364" cy="3694176"/>
        </p:xfrm>
        <a:graphic>
          <a:graphicData uri="http://schemas.openxmlformats.org/drawingml/2006/table">
            <a:tbl>
              <a:tblPr firstRow="1" bandRow="1">
                <a:tableStyleId>{2D5ABB26-0587-4C30-8999-92F81FD0307C}</a:tableStyleId>
              </a:tblPr>
              <a:tblGrid>
                <a:gridCol w="3397682">
                  <a:extLst>
                    <a:ext uri="{9D8B030D-6E8A-4147-A177-3AD203B41FA5}">
                      <a16:colId xmlns:a16="http://schemas.microsoft.com/office/drawing/2014/main" val="604310371"/>
                    </a:ext>
                  </a:extLst>
                </a:gridCol>
                <a:gridCol w="3397682">
                  <a:extLst>
                    <a:ext uri="{9D8B030D-6E8A-4147-A177-3AD203B41FA5}">
                      <a16:colId xmlns:a16="http://schemas.microsoft.com/office/drawing/2014/main" val="3610226075"/>
                    </a:ext>
                  </a:extLst>
                </a:gridCol>
              </a:tblGrid>
              <a:tr h="615696">
                <a:tc>
                  <a:txBody>
                    <a:bodyPr/>
                    <a:lstStyle/>
                    <a:p>
                      <a:pPr algn="ctr"/>
                      <a:r>
                        <a:rPr lang="en-US" b="1" dirty="0"/>
                        <a:t>Fuel</a:t>
                      </a:r>
                      <a:endParaRPr lang="en-BM"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Energy Density (MJ/kg)</a:t>
                      </a:r>
                      <a:endParaRPr lang="en-BM"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618462"/>
                  </a:ext>
                </a:extLst>
              </a:tr>
              <a:tr h="615696">
                <a:tc>
                  <a:txBody>
                    <a:bodyPr/>
                    <a:lstStyle/>
                    <a:p>
                      <a:pPr algn="ctr"/>
                      <a:r>
                        <a:rPr lang="en-US" dirty="0"/>
                        <a:t>Ethanol</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23240"/>
                  </a:ext>
                </a:extLst>
              </a:tr>
              <a:tr h="615696">
                <a:tc>
                  <a:txBody>
                    <a:bodyPr/>
                    <a:lstStyle/>
                    <a:p>
                      <a:pPr algn="ctr"/>
                      <a:r>
                        <a:rPr lang="en-US" dirty="0"/>
                        <a:t>Wood</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730492"/>
                  </a:ext>
                </a:extLst>
              </a:tr>
              <a:tr h="615696">
                <a:tc>
                  <a:txBody>
                    <a:bodyPr/>
                    <a:lstStyle/>
                    <a:p>
                      <a:pPr algn="ctr"/>
                      <a:r>
                        <a:rPr lang="en-US" dirty="0"/>
                        <a:t>Coal</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 </a:t>
                      </a:r>
                      <a:r>
                        <a:rPr lang="en-US" dirty="0" err="1"/>
                        <a:t>ish</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084089"/>
                  </a:ext>
                </a:extLst>
              </a:tr>
              <a:tr h="615696">
                <a:tc>
                  <a:txBody>
                    <a:bodyPr/>
                    <a:lstStyle/>
                    <a:p>
                      <a:pPr algn="ctr"/>
                      <a:r>
                        <a:rPr lang="en-US" dirty="0"/>
                        <a:t>Oil (Diesel)</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45.6</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0831497"/>
                  </a:ext>
                </a:extLst>
              </a:tr>
              <a:tr h="615696">
                <a:tc>
                  <a:txBody>
                    <a:bodyPr/>
                    <a:lstStyle/>
                    <a:p>
                      <a:pPr algn="ctr"/>
                      <a:r>
                        <a:rPr lang="en-US" dirty="0"/>
                        <a:t>Natural Gas</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55.6</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916051"/>
                  </a:ext>
                </a:extLst>
              </a:tr>
            </a:tbl>
          </a:graphicData>
        </a:graphic>
      </p:graphicFrame>
      <p:sp>
        <p:nvSpPr>
          <p:cNvPr id="6" name="TextBox 5">
            <a:extLst>
              <a:ext uri="{FF2B5EF4-FFF2-40B4-BE49-F238E27FC236}">
                <a16:creationId xmlns:a16="http://schemas.microsoft.com/office/drawing/2014/main" id="{4C9D39F4-200E-4FDA-A89A-265AC096A366}"/>
              </a:ext>
            </a:extLst>
          </p:cNvPr>
          <p:cNvSpPr txBox="1"/>
          <p:nvPr/>
        </p:nvSpPr>
        <p:spPr>
          <a:xfrm>
            <a:off x="7631896" y="757394"/>
            <a:ext cx="3444536" cy="983873"/>
          </a:xfrm>
          <a:prstGeom prst="cloud">
            <a:avLst/>
          </a:prstGeom>
          <a:solidFill>
            <a:srgbClr val="FFFF00"/>
          </a:solidFill>
          <a:ln>
            <a:solidFill>
              <a:schemeClr val="tx1"/>
            </a:solidFill>
          </a:ln>
        </p:spPr>
        <p:txBody>
          <a:bodyPr wrap="square" rtlCol="0">
            <a:spAutoFit/>
          </a:bodyPr>
          <a:lstStyle/>
          <a:p>
            <a:pPr algn="ctr"/>
            <a:r>
              <a:rPr lang="en-US" dirty="0"/>
              <a:t>Current oil price </a:t>
            </a:r>
          </a:p>
          <a:p>
            <a:pPr algn="ctr"/>
            <a:r>
              <a:rPr lang="en-US" dirty="0"/>
              <a:t>$220 per </a:t>
            </a:r>
            <a:r>
              <a:rPr lang="en-US" dirty="0" err="1"/>
              <a:t>tonne</a:t>
            </a:r>
            <a:endParaRPr lang="en-BM" dirty="0"/>
          </a:p>
        </p:txBody>
      </p:sp>
    </p:spTree>
    <p:extLst>
      <p:ext uri="{BB962C8B-B14F-4D97-AF65-F5344CB8AC3E}">
        <p14:creationId xmlns:p14="http://schemas.microsoft.com/office/powerpoint/2010/main" val="148371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C7EF-4928-4FCC-9DD9-7D1D3A6E1140}"/>
              </a:ext>
            </a:extLst>
          </p:cNvPr>
          <p:cNvSpPr>
            <a:spLocks noGrp="1"/>
          </p:cNvSpPr>
          <p:nvPr>
            <p:ph type="title"/>
          </p:nvPr>
        </p:nvSpPr>
        <p:spPr/>
        <p:txBody>
          <a:bodyPr/>
          <a:lstStyle/>
          <a:p>
            <a:r>
              <a:rPr lang="en-US" dirty="0"/>
              <a:t>Why are they so useful?</a:t>
            </a:r>
            <a:endParaRPr lang="en-BM"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7B2F8EF-19CA-4BE8-8560-353D6B3B4A06}"/>
                  </a:ext>
                </a:extLst>
              </p:cNvPr>
              <p:cNvSpPr>
                <a:spLocks noGrp="1"/>
              </p:cNvSpPr>
              <p:nvPr>
                <p:ph idx="1"/>
              </p:nvPr>
            </p:nvSpPr>
            <p:spPr>
              <a:xfrm>
                <a:off x="541538" y="2139518"/>
                <a:ext cx="4438835" cy="4032682"/>
              </a:xfrm>
            </p:spPr>
            <p:txBody>
              <a:bodyPr>
                <a:normAutofit/>
              </a:bodyPr>
              <a:lstStyle/>
              <a:p>
                <a:pPr marL="0" indent="0">
                  <a:buNone/>
                </a:pPr>
                <a:r>
                  <a:rPr lang="en-US" sz="1600" dirty="0"/>
                  <a:t>They are very energy dense.  You get a lot of energy released per kilogram.  You get more electricity generated per </a:t>
                </a:r>
                <a:r>
                  <a:rPr lang="en-US" sz="1600" dirty="0" err="1"/>
                  <a:t>tonne</a:t>
                </a:r>
                <a:r>
                  <a:rPr lang="en-US" sz="1600" dirty="0"/>
                  <a:t> of oil than you would by burning wood or ethanol.</a:t>
                </a:r>
              </a:p>
              <a:p>
                <a:pPr marL="0" indent="0">
                  <a:buNone/>
                </a:pPr>
                <a:r>
                  <a:rPr lang="en-US" sz="1600" dirty="0"/>
                  <a:t>BELCO produces around 100 MW of power.  That is 100 MJ of energy per second.  Assuming an efficiency of 42% that is equivalent to </a:t>
                </a:r>
                <a14:m>
                  <m:oMath xmlns:m="http://schemas.openxmlformats.org/officeDocument/2006/math">
                    <m:r>
                      <a:rPr lang="en-US" sz="1600" b="0" i="1" smtClean="0">
                        <a:latin typeface="Cambria Math" panose="02040503050406030204" pitchFamily="18" charset="0"/>
                      </a:rPr>
                      <m:t>𝑁</m:t>
                    </m:r>
                  </m:oMath>
                </a14:m>
                <a:r>
                  <a:rPr lang="en-US" sz="1600" dirty="0"/>
                  <a:t> kg of oil per second.</a:t>
                </a: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𝑇𝑜𝑡𝑎𝑙</m:t>
                      </m:r>
                      <m:r>
                        <a:rPr lang="en-US" sz="1600" b="0" i="1" smtClean="0">
                          <a:latin typeface="Cambria Math" panose="02040503050406030204" pitchFamily="18" charset="0"/>
                        </a:rPr>
                        <m:t> </m:t>
                      </m:r>
                      <m:r>
                        <a:rPr lang="en-US" sz="1600" b="0" i="1" smtClean="0">
                          <a:latin typeface="Cambria Math" panose="02040503050406030204" pitchFamily="18" charset="0"/>
                        </a:rPr>
                        <m:t>𝑒𝑛𝑒𝑟𝑔𝑦</m:t>
                      </m:r>
                      <m:r>
                        <a:rPr lang="en-US" sz="1600" b="0" i="1" smtClean="0">
                          <a:latin typeface="Cambria Math" panose="02040503050406030204" pitchFamily="18" charset="0"/>
                        </a:rPr>
                        <m:t> </m:t>
                      </m:r>
                      <m:r>
                        <a:rPr lang="en-US" sz="1600" b="0" i="1" smtClean="0">
                          <a:latin typeface="Cambria Math" panose="02040503050406030204" pitchFamily="18" charset="0"/>
                        </a:rPr>
                        <m:t>𝑟𝑒𝑞𝑢𝑖𝑟𝑒𝑑</m:t>
                      </m:r>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100</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num>
                        <m:den>
                          <m:r>
                            <a:rPr lang="en-US" sz="1600" b="0" i="1" smtClean="0">
                              <a:latin typeface="Cambria Math" panose="02040503050406030204" pitchFamily="18" charset="0"/>
                            </a:rPr>
                            <m:t>0.42</m:t>
                          </m:r>
                        </m:den>
                      </m:f>
                    </m:oMath>
                  </m:oMathPara>
                </a14:m>
                <a:endParaRPr lang="en-US" sz="1600" dirty="0"/>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𝐸𝑛𝑒𝑟𝑔𝑦</m:t>
                      </m:r>
                      <m:r>
                        <a:rPr lang="en-US" sz="1600" b="0" i="1" smtClean="0">
                          <a:latin typeface="Cambria Math" panose="02040503050406030204" pitchFamily="18" charset="0"/>
                        </a:rPr>
                        <m:t>=238</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MJ</m:t>
                      </m:r>
                    </m:oMath>
                  </m:oMathPara>
                </a14:m>
                <a:endParaRPr lang="en-US" sz="1600" dirty="0"/>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𝑁</m:t>
                      </m:r>
                      <m:r>
                        <a:rPr lang="en-US" sz="1600" b="0" i="1" smtClean="0">
                          <a:latin typeface="Cambria Math" panose="02040503050406030204" pitchFamily="18" charset="0"/>
                        </a:rPr>
                        <m:t>=5.2 </m:t>
                      </m:r>
                      <m:r>
                        <m:rPr>
                          <m:nor/>
                        </m:rPr>
                        <a:rPr lang="en-US" sz="1600" b="0" i="0" smtClean="0">
                          <a:latin typeface="Cambria Math" panose="02040503050406030204" pitchFamily="18" charset="0"/>
                        </a:rPr>
                        <m:t>kg</m:t>
                      </m:r>
                      <m:r>
                        <m:rPr>
                          <m:nor/>
                        </m:rPr>
                        <a:rPr lang="en-US" sz="1600" b="0" i="0" smtClean="0">
                          <a:latin typeface="Cambria Math" panose="02040503050406030204" pitchFamily="18" charset="0"/>
                        </a:rPr>
                        <m:t>/</m:t>
                      </m:r>
                      <m:r>
                        <m:rPr>
                          <m:nor/>
                        </m:rPr>
                        <a:rPr lang="en-US" sz="1600" b="0" i="0" smtClean="0">
                          <a:latin typeface="Cambria Math" panose="02040503050406030204" pitchFamily="18" charset="0"/>
                        </a:rPr>
                        <m:t>s</m:t>
                      </m:r>
                    </m:oMath>
                  </m:oMathPara>
                </a14:m>
                <a:endParaRPr lang="en-US" sz="1600" b="0" dirty="0"/>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𝑇𝑜𝑡𝑎𝑙</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365</m:t>
                          </m:r>
                          <m:r>
                            <a:rPr lang="en-US" sz="1600" b="0" i="1" smtClean="0">
                              <a:latin typeface="Cambria Math" panose="02040503050406030204" pitchFamily="18" charset="0"/>
                              <a:ea typeface="Cambria Math" panose="02040503050406030204" pitchFamily="18" charset="0"/>
                            </a:rPr>
                            <m:t>×24×60×60</m:t>
                          </m:r>
                        </m:e>
                      </m:d>
                      <m:r>
                        <a:rPr lang="en-US" sz="1600" b="0" i="1" smtClean="0">
                          <a:latin typeface="Cambria Math" panose="02040503050406030204" pitchFamily="18" charset="0"/>
                          <a:ea typeface="Cambria Math" panose="02040503050406030204" pitchFamily="18" charset="0"/>
                        </a:rPr>
                        <m:t>𝑁</m:t>
                      </m:r>
                    </m:oMath>
                  </m:oMathPara>
                </a14:m>
                <a:endParaRPr lang="en-US" sz="1600"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𝑻𝒐𝒕𝒂𝒍</m:t>
                      </m:r>
                      <m:r>
                        <a:rPr lang="en-US" sz="1600" b="1" i="1" smtClean="0">
                          <a:latin typeface="Cambria Math" panose="02040503050406030204" pitchFamily="18" charset="0"/>
                        </a:rPr>
                        <m:t>=</m:t>
                      </m:r>
                      <m:r>
                        <a:rPr lang="en-US" sz="1600" b="1" i="1" smtClean="0">
                          <a:latin typeface="Cambria Math" panose="02040503050406030204" pitchFamily="18" charset="0"/>
                        </a:rPr>
                        <m:t>𝟏𝟔𝟒</m:t>
                      </m:r>
                      <m:r>
                        <a:rPr lang="en-US" sz="1600" b="1" i="1" smtClean="0">
                          <a:latin typeface="Cambria Math" panose="02040503050406030204" pitchFamily="18" charset="0"/>
                        </a:rPr>
                        <m:t> </m:t>
                      </m:r>
                      <m:r>
                        <m:rPr>
                          <m:nor/>
                        </m:rPr>
                        <a:rPr lang="en-US" sz="1600" b="1" i="0" smtClean="0">
                          <a:latin typeface="Cambria Math" panose="02040503050406030204" pitchFamily="18" charset="0"/>
                        </a:rPr>
                        <m:t>thousand</m:t>
                      </m:r>
                      <m:r>
                        <m:rPr>
                          <m:nor/>
                        </m:rPr>
                        <a:rPr lang="en-US" sz="1600" b="1" i="0" smtClean="0">
                          <a:latin typeface="Cambria Math" panose="02040503050406030204" pitchFamily="18" charset="0"/>
                        </a:rPr>
                        <m:t> </m:t>
                      </m:r>
                      <m:r>
                        <m:rPr>
                          <m:nor/>
                        </m:rPr>
                        <a:rPr lang="en-US" sz="1600" b="1" i="0" smtClean="0">
                          <a:latin typeface="Cambria Math" panose="02040503050406030204" pitchFamily="18" charset="0"/>
                        </a:rPr>
                        <m:t>tonnes</m:t>
                      </m:r>
                    </m:oMath>
                  </m:oMathPara>
                </a14:m>
                <a:endParaRPr lang="en-US" sz="1600" b="1" dirty="0"/>
              </a:p>
              <a:p>
                <a:pPr marL="0" indent="0">
                  <a:buNone/>
                </a:pPr>
                <a:endParaRPr lang="en-BM" sz="1700" dirty="0"/>
              </a:p>
            </p:txBody>
          </p:sp>
        </mc:Choice>
        <mc:Fallback>
          <p:sp>
            <p:nvSpPr>
              <p:cNvPr id="3" name="Content Placeholder 2">
                <a:extLst>
                  <a:ext uri="{FF2B5EF4-FFF2-40B4-BE49-F238E27FC236}">
                    <a16:creationId xmlns:a16="http://schemas.microsoft.com/office/drawing/2014/main" id="{C7B2F8EF-19CA-4BE8-8560-353D6B3B4A06}"/>
                  </a:ext>
                </a:extLst>
              </p:cNvPr>
              <p:cNvSpPr>
                <a:spLocks noGrp="1" noRot="1" noChangeAspect="1" noMove="1" noResize="1" noEditPoints="1" noAdjustHandles="1" noChangeArrowheads="1" noChangeShapeType="1" noTextEdit="1"/>
              </p:cNvSpPr>
              <p:nvPr>
                <p:ph idx="1"/>
              </p:nvPr>
            </p:nvSpPr>
            <p:spPr>
              <a:xfrm>
                <a:off x="541538" y="2139518"/>
                <a:ext cx="4438835" cy="4032682"/>
              </a:xfrm>
              <a:blipFill>
                <a:blip r:embed="rId2"/>
                <a:stretch>
                  <a:fillRect l="-824" t="-302" r="-1236"/>
                </a:stretch>
              </a:blipFill>
            </p:spPr>
            <p:txBody>
              <a:bodyPr/>
              <a:lstStyle/>
              <a:p>
                <a:r>
                  <a:rPr lang="en-BM">
                    <a:noFill/>
                  </a:rPr>
                  <a:t> </a:t>
                </a:r>
              </a:p>
            </p:txBody>
          </p:sp>
        </mc:Fallback>
      </mc:AlternateContent>
      <p:graphicFrame>
        <p:nvGraphicFramePr>
          <p:cNvPr id="4" name="Table 4">
            <a:extLst>
              <a:ext uri="{FF2B5EF4-FFF2-40B4-BE49-F238E27FC236}">
                <a16:creationId xmlns:a16="http://schemas.microsoft.com/office/drawing/2014/main" id="{41A0A00E-46D2-4F7D-AEF6-BA8F4673702C}"/>
              </a:ext>
            </a:extLst>
          </p:cNvPr>
          <p:cNvGraphicFramePr>
            <a:graphicFrameLocks noGrp="1"/>
          </p:cNvGraphicFramePr>
          <p:nvPr>
            <p:extLst>
              <p:ext uri="{D42A27DB-BD31-4B8C-83A1-F6EECF244321}">
                <p14:modId xmlns:p14="http://schemas.microsoft.com/office/powerpoint/2010/main" val="2704448793"/>
              </p:ext>
            </p:extLst>
          </p:nvPr>
        </p:nvGraphicFramePr>
        <p:xfrm>
          <a:off x="5220069" y="2139518"/>
          <a:ext cx="6795364" cy="3694176"/>
        </p:xfrm>
        <a:graphic>
          <a:graphicData uri="http://schemas.openxmlformats.org/drawingml/2006/table">
            <a:tbl>
              <a:tblPr firstRow="1" bandRow="1">
                <a:tableStyleId>{2D5ABB26-0587-4C30-8999-92F81FD0307C}</a:tableStyleId>
              </a:tblPr>
              <a:tblGrid>
                <a:gridCol w="3397682">
                  <a:extLst>
                    <a:ext uri="{9D8B030D-6E8A-4147-A177-3AD203B41FA5}">
                      <a16:colId xmlns:a16="http://schemas.microsoft.com/office/drawing/2014/main" val="604310371"/>
                    </a:ext>
                  </a:extLst>
                </a:gridCol>
                <a:gridCol w="3397682">
                  <a:extLst>
                    <a:ext uri="{9D8B030D-6E8A-4147-A177-3AD203B41FA5}">
                      <a16:colId xmlns:a16="http://schemas.microsoft.com/office/drawing/2014/main" val="3610226075"/>
                    </a:ext>
                  </a:extLst>
                </a:gridCol>
              </a:tblGrid>
              <a:tr h="615696">
                <a:tc>
                  <a:txBody>
                    <a:bodyPr/>
                    <a:lstStyle/>
                    <a:p>
                      <a:pPr algn="ctr"/>
                      <a:r>
                        <a:rPr lang="en-US" b="1" dirty="0"/>
                        <a:t>Fuel</a:t>
                      </a:r>
                      <a:endParaRPr lang="en-BM"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Energy Density (MJ/kg)</a:t>
                      </a:r>
                      <a:endParaRPr lang="en-BM"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618462"/>
                  </a:ext>
                </a:extLst>
              </a:tr>
              <a:tr h="615696">
                <a:tc>
                  <a:txBody>
                    <a:bodyPr/>
                    <a:lstStyle/>
                    <a:p>
                      <a:pPr algn="ctr"/>
                      <a:r>
                        <a:rPr lang="en-US" dirty="0"/>
                        <a:t>Ethanol</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23240"/>
                  </a:ext>
                </a:extLst>
              </a:tr>
              <a:tr h="615696">
                <a:tc>
                  <a:txBody>
                    <a:bodyPr/>
                    <a:lstStyle/>
                    <a:p>
                      <a:pPr algn="ctr"/>
                      <a:r>
                        <a:rPr lang="en-US" dirty="0"/>
                        <a:t>Wood</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730492"/>
                  </a:ext>
                </a:extLst>
              </a:tr>
              <a:tr h="615696">
                <a:tc>
                  <a:txBody>
                    <a:bodyPr/>
                    <a:lstStyle/>
                    <a:p>
                      <a:pPr algn="ctr"/>
                      <a:r>
                        <a:rPr lang="en-US" dirty="0"/>
                        <a:t>Coal</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 </a:t>
                      </a:r>
                      <a:r>
                        <a:rPr lang="en-US" dirty="0" err="1"/>
                        <a:t>ish</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084089"/>
                  </a:ext>
                </a:extLst>
              </a:tr>
              <a:tr h="615696">
                <a:tc>
                  <a:txBody>
                    <a:bodyPr/>
                    <a:lstStyle/>
                    <a:p>
                      <a:pPr algn="ctr"/>
                      <a:r>
                        <a:rPr lang="en-US" dirty="0"/>
                        <a:t>Oil (Diesel)</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45.6</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0831497"/>
                  </a:ext>
                </a:extLst>
              </a:tr>
              <a:tr h="615696">
                <a:tc>
                  <a:txBody>
                    <a:bodyPr/>
                    <a:lstStyle/>
                    <a:p>
                      <a:pPr algn="ctr"/>
                      <a:r>
                        <a:rPr lang="en-US" dirty="0"/>
                        <a:t>Natural Gas</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55.6</a:t>
                      </a:r>
                      <a:endParaRPr lang="en-BM"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916051"/>
                  </a:ext>
                </a:extLst>
              </a:tr>
            </a:tbl>
          </a:graphicData>
        </a:graphic>
      </p:graphicFrame>
      <p:sp>
        <p:nvSpPr>
          <p:cNvPr id="6" name="TextBox 5">
            <a:extLst>
              <a:ext uri="{FF2B5EF4-FFF2-40B4-BE49-F238E27FC236}">
                <a16:creationId xmlns:a16="http://schemas.microsoft.com/office/drawing/2014/main" id="{4C9D39F4-200E-4FDA-A89A-265AC096A366}"/>
              </a:ext>
            </a:extLst>
          </p:cNvPr>
          <p:cNvSpPr txBox="1"/>
          <p:nvPr/>
        </p:nvSpPr>
        <p:spPr>
          <a:xfrm>
            <a:off x="7631896" y="757394"/>
            <a:ext cx="3444536" cy="983873"/>
          </a:xfrm>
          <a:prstGeom prst="cloud">
            <a:avLst/>
          </a:prstGeom>
          <a:solidFill>
            <a:srgbClr val="FFFF00"/>
          </a:solidFill>
          <a:ln>
            <a:solidFill>
              <a:schemeClr val="tx1"/>
            </a:solidFill>
          </a:ln>
        </p:spPr>
        <p:txBody>
          <a:bodyPr wrap="square" rtlCol="0">
            <a:spAutoFit/>
          </a:bodyPr>
          <a:lstStyle/>
          <a:p>
            <a:pPr algn="ctr"/>
            <a:r>
              <a:rPr lang="en-US" dirty="0"/>
              <a:t>Current oil price </a:t>
            </a:r>
          </a:p>
          <a:p>
            <a:pPr algn="ctr"/>
            <a:r>
              <a:rPr lang="en-US" dirty="0"/>
              <a:t>$220 per </a:t>
            </a:r>
            <a:r>
              <a:rPr lang="en-US" dirty="0" err="1"/>
              <a:t>tonne</a:t>
            </a:r>
            <a:endParaRPr lang="en-BM" dirty="0"/>
          </a:p>
        </p:txBody>
      </p:sp>
    </p:spTree>
    <p:extLst>
      <p:ext uri="{BB962C8B-B14F-4D97-AF65-F5344CB8AC3E}">
        <p14:creationId xmlns:p14="http://schemas.microsoft.com/office/powerpoint/2010/main" val="425064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An Annotated History Of Oil Prices Since 1861 | Crude oil, World ...">
            <a:extLst>
              <a:ext uri="{FF2B5EF4-FFF2-40B4-BE49-F238E27FC236}">
                <a16:creationId xmlns:a16="http://schemas.microsoft.com/office/drawing/2014/main" id="{59D14CA2-A366-4437-A7DF-6797AD81CED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187" r="-1" b="6849"/>
          <a:stretch/>
        </p:blipFill>
        <p:spPr bwMode="auto">
          <a:xfrm>
            <a:off x="352751" y="239697"/>
            <a:ext cx="11670194" cy="611665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ultiplication Sign 3">
            <a:extLst>
              <a:ext uri="{FF2B5EF4-FFF2-40B4-BE49-F238E27FC236}">
                <a16:creationId xmlns:a16="http://schemas.microsoft.com/office/drawing/2014/main" id="{6CE8B1FA-E0D9-4DEE-8D35-D951C5730FA1}"/>
              </a:ext>
            </a:extLst>
          </p:cNvPr>
          <p:cNvSpPr/>
          <p:nvPr/>
        </p:nvSpPr>
        <p:spPr>
          <a:xfrm>
            <a:off x="11277600" y="3923749"/>
            <a:ext cx="914400" cy="91440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M"/>
          </a:p>
        </p:txBody>
      </p:sp>
    </p:spTree>
    <p:extLst>
      <p:ext uri="{BB962C8B-B14F-4D97-AF65-F5344CB8AC3E}">
        <p14:creationId xmlns:p14="http://schemas.microsoft.com/office/powerpoint/2010/main" val="953290544"/>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TotalTime>
  <Words>880</Words>
  <Application>Microsoft Office PowerPoint</Application>
  <PresentationFormat>Widescreen</PresentationFormat>
  <Paragraphs>115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 LT Pro</vt:lpstr>
      <vt:lpstr>Calibri</vt:lpstr>
      <vt:lpstr>Cambria Math</vt:lpstr>
      <vt:lpstr>AccentBoxVTI</vt:lpstr>
      <vt:lpstr>Energy Resources</vt:lpstr>
      <vt:lpstr>Electricity</vt:lpstr>
      <vt:lpstr>Electricity Generation</vt:lpstr>
      <vt:lpstr>Fossil Fuels</vt:lpstr>
      <vt:lpstr>What are Fossil Fuels?</vt:lpstr>
      <vt:lpstr>Why are they so useful?</vt:lpstr>
      <vt:lpstr>Why are they so useful?</vt:lpstr>
      <vt:lpstr>Why are they so useful?</vt:lpstr>
      <vt:lpstr>PowerPoint Presentation</vt:lpstr>
      <vt:lpstr>Where do they come from?</vt:lpstr>
      <vt:lpstr>Also – they are dirty.</vt:lpstr>
      <vt:lpstr>Greenhouse Effect</vt:lpstr>
      <vt:lpstr>PowerPoint Presentation</vt:lpstr>
      <vt:lpstr>So….</vt:lpstr>
      <vt:lpstr>Alternative Energy Resources</vt:lpstr>
      <vt:lpstr>Saltus Solar Array(s)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Resources</dc:title>
  <dc:creator>Wright, Paul</dc:creator>
  <cp:lastModifiedBy>Wright, Paul</cp:lastModifiedBy>
  <cp:revision>1</cp:revision>
  <dcterms:created xsi:type="dcterms:W3CDTF">2020-04-09T17:44:30Z</dcterms:created>
  <dcterms:modified xsi:type="dcterms:W3CDTF">2020-04-09T17:48:19Z</dcterms:modified>
</cp:coreProperties>
</file>