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85" r:id="rId2"/>
    <p:sldId id="386" r:id="rId3"/>
    <p:sldId id="387" r:id="rId4"/>
    <p:sldId id="388" r:id="rId5"/>
    <p:sldId id="390" r:id="rId6"/>
    <p:sldId id="391" r:id="rId7"/>
    <p:sldId id="392" r:id="rId8"/>
  </p:sldIdLst>
  <p:sldSz cx="12192000" cy="6858000"/>
  <p:notesSz cx="7023100" cy="9309100"/>
  <p:defaultTextStyle>
    <a:defPPr>
      <a:defRPr lang="en-BM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32767" units="deg"/>
          <inkml:channel name="T" type="integer" max="2.14748E9" units="dev"/>
        </inkml:traceFormat>
        <inkml:channelProperties>
          <inkml:channelProperty channel="X" name="resolution" value="3854.94116" units="1/cm"/>
          <inkml:channelProperty channel="Y" name="resolution" value="5461.1665" units="1/cm"/>
          <inkml:channelProperty channel="F" name="resolution" value="91.01945" units="1/deg"/>
          <inkml:channelProperty channel="T" name="resolution" value="1" units="1/dev"/>
        </inkml:channelProperties>
      </inkml:inkSource>
      <inkml:timestamp xml:id="ts0" timeString="2021-02-22T22:57:03.2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21973 11135 888 0,'0'0'1872'0,"0"0"-128"15,0 0-647-15,0 0-289 32,0 0-256-32,0 0-192 0,0 0-120 15,0 0-112-15,0 0-32 16,0 0-48-16,0 0 8 0,0 0-48 15,0 0 88-15,0 0 160 0,4 0 264 16,-4 0 193 0,0 0-57-1,0 0-152-15,0 0-120 0,0 0-24 16,0 0 24-16,0 0 56 16,0 0-32-16,0 0 120 15,0 0 8-15,0 0 25 0,0 0-129 16,0 0-160-1,0 0-144-15,0 0-72 16,0 0-48-16,0 0-8 0,0 0 48 16,0 0-40-16,0 0 0 15,0 0 48-15,0 0 48 16,0 0 64-16,0 0 32 0,0 0-64 31,0 0-40-31,0 0-80 0,0 0-8 16,0 0 0-16,0 0-8 15,0 0 8-15,0 0 16 16,0 0-16-16,0 0 40 0,0 0-40 16,0 0 8-16,0 0-8 31,0 0 0-31,0 0 0 0,0 0-8 16,0 0 0-16,0 0-8 15,0 0 16-15,0 0-16 16,0 0-136-16,4 0-576 0,0-4-488 15,8-5-185-15,0-1-991 16,-8 4-3802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BM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9367B281-AD42-4FF4-B854-51078A8105DB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BM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9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B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CB12851D-936A-4DC7-8D79-4153DC17C5FC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110801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DE4E7-8630-4FC8-BEA4-996C3C013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AC6C8F-2FA9-408D-88FF-ACE798330C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E33E7-7AED-4B01-97D2-0FBE46D38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ADD1F-0DB9-474D-9A7A-8E9DF3B63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E35AC-F122-43C5-B313-4623D5484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4266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82544-C1E2-422D-9D83-FE2E92FFE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80AEB5-CFF8-4FF8-96BF-8A45C909B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1AF12-5A4D-4E9E-AA38-273A8EFC9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9862B-C636-4B7B-8AAE-AA64354BE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F15BF-7A54-4C49-A88D-0FF9A72CD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244597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D769BC-6BF1-4315-A102-ABED626915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7FB8F-B6D7-4354-B6A4-A0D85AF94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4CD5D-8C3F-4A8D-AE25-315A28085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7F36F-9D76-4D19-8222-D4AAF3457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80801-F60A-44B8-B8BD-C7368BD76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355313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B5AFE-C79D-4AAF-B7C2-63B9EF428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B59C3-A58A-4A04-A528-1095971B3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F3D75-4299-42FD-8ED7-4F5A1A021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1ECE3-6A6C-4B2C-B527-45011ACEE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8635B-C24E-42A9-B7D9-C59D2B2A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28521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3720-4215-474F-83B8-3D02DD246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CDA75-025E-48A8-B51D-AB43D9300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94622-854C-480A-9162-57288FDE6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628FF-F0C1-477D-A3D5-4C967BED8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233BF-63A3-4BF2-A40C-75625B57A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318968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72529-77ED-4784-A2D0-B03669FB8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86C5F-69EC-493B-B931-E1C6D48D01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408AA5-E7B5-49C1-8B7B-B6F1E830F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10477-D088-4702-965D-EA377D1B1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026AC5-5577-4DE6-9D75-EF0DFD694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7B7A7-97B6-4BF4-8925-A39CA59D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16446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17F6F-CA6F-41B0-9698-2D82FE98D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635E7-750A-424D-B4E2-4F3CAD079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09221-BE15-4628-8464-43B001C33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597CC2-6711-4625-A8B2-EE3D6BE21B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3482BA-14E3-44B9-884C-F630E24B8C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5CF380-2E89-4B43-ABF7-A2E831B7A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09A4A2-5588-42E5-A270-2565A45CF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FD8751-C25A-4EBE-A473-B7885F180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103840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3D528-7BEF-46B3-97F0-84CEF0EE2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93C467-20C8-4AE0-AC62-5FABD95E9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BE5091-CD6B-4CB1-B7ED-CDD02375E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6671E9-1284-4399-AA37-2CC6627A3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62291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9829B1-6052-496B-AEF5-29033F343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3757CD-BB6F-4CC1-A0B1-9B77FEAA5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167247-F385-46E7-AF34-76AF569F7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276870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ABE2C-C64F-4665-86BC-A63D8DBEF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3E9EA-312C-413C-BB2F-F6899A7B2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B7C9EA-A7DC-4D25-A93C-2FD20D415B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2BFF7-2E8D-43D5-9989-B203BEDCA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FA758-42F7-4985-BE45-55678CB1D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B1D02-0CC3-431E-BC4B-ECE5594D7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83251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65B3D-3230-4F07-B63F-FDDD6A5E4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5EFC03-1467-422C-945F-CFF63D732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M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533225-F784-449C-89C1-8B2302CF3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E45FD-54B0-4E6E-820D-D4F10AC2D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240A6-F3A6-437F-937E-22B162DF1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M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A2054-71A4-4A42-8D23-AE430BF65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165888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8FCA04-923C-4149-8A9E-FD31D39D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M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24FD7-0C75-4A2B-B4A5-56B9A6F7F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M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E9B6D-D03C-4BF9-9647-7749BBFDD8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72F4-B344-4439-87F9-A363F575E110}" type="datetimeFigureOut">
              <a:rPr lang="en-BM" smtClean="0"/>
              <a:t>2 Apr 2021</a:t>
            </a:fld>
            <a:endParaRPr lang="en-BM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96416-CCB0-4897-87F5-AFCA876179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M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18047-FD56-4CB3-949E-3351DDDA0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EF10-1BFB-49A5-BDBC-DE381D009093}" type="slidenum">
              <a:rPr lang="en-BM" smtClean="0"/>
              <a:t>‹#›</a:t>
            </a:fld>
            <a:endParaRPr lang="en-BM"/>
          </a:p>
        </p:txBody>
      </p:sp>
    </p:spTree>
    <p:extLst>
      <p:ext uri="{BB962C8B-B14F-4D97-AF65-F5344CB8AC3E}">
        <p14:creationId xmlns:p14="http://schemas.microsoft.com/office/powerpoint/2010/main" val="291104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M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" name="Rectangle 10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light&#10;&#10;Description automatically generated">
            <a:extLst>
              <a:ext uri="{FF2B5EF4-FFF2-40B4-BE49-F238E27FC236}">
                <a16:creationId xmlns:a16="http://schemas.microsoft.com/office/drawing/2014/main" id="{8AC2949F-AEFB-4A7F-A27C-34033F7985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0" t="3885" r="5548" b="520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AB7D75A-C470-4C87-9E04-F0E458409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 dirty="0"/>
              <a:t>Principles of Physics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67B42-1901-45ED-BD00-F3C508568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000" dirty="0"/>
              <a:t>3.2 – Ohm’s Law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EC7E4F-4C17-401E-96BE-9B1942117BE2}"/>
              </a:ext>
            </a:extLst>
          </p:cNvPr>
          <p:cNvSpPr txBox="1"/>
          <p:nvPr/>
        </p:nvSpPr>
        <p:spPr>
          <a:xfrm>
            <a:off x="354066" y="543357"/>
            <a:ext cx="25755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   BERMUDA COLLEGE</a:t>
            </a:r>
            <a:endParaRPr lang="en-BM" dirty="0"/>
          </a:p>
        </p:txBody>
      </p:sp>
    </p:spTree>
    <p:extLst>
      <p:ext uri="{BB962C8B-B14F-4D97-AF65-F5344CB8AC3E}">
        <p14:creationId xmlns:p14="http://schemas.microsoft.com/office/powerpoint/2010/main" val="1084635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5804"/>
    </mc:Choice>
    <mc:Fallback xmlns="">
      <p:transition spd="slow" advTm="580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E7ED8-EB3F-4095-9EF7-651FCE4D2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depends on Voltage</a:t>
            </a:r>
            <a:endParaRPr lang="en-BM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56DA75-1A70-49BB-900A-13C8733D03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The higher the voltage the faster the electrons are going to move.  Remember that the voltage is what pushes/pulls the electrons around the circuit.</a:t>
                </a:r>
              </a:p>
              <a:p>
                <a:pPr marL="0" indent="0">
                  <a:buNone/>
                </a:pPr>
                <a:r>
                  <a:rPr lang="en-US" dirty="0"/>
                  <a:t>Georg Ohm was the first person to </a:t>
                </a:r>
                <a:r>
                  <a:rPr lang="en-US" dirty="0" err="1"/>
                  <a:t>realise</a:t>
                </a:r>
                <a:r>
                  <a:rPr lang="en-US" dirty="0"/>
                  <a:t> that they are proportional.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constant of proportionality is known as the RESISTANCE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BM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56DA75-1A70-49BB-900A-13C8733D03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BM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2520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F3A6A7-3B50-4652-B81C-1E88E226B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4000"/>
              <a:t>Ohm’s Law</a:t>
            </a:r>
            <a:endParaRPr lang="en-BM" sz="400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E28A90-358D-46FE-A2CC-2136CC595D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0719" y="2330505"/>
                <a:ext cx="4559425" cy="3979585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:r>
                  <a:rPr lang="en-US" sz="2000"/>
                  <a:t>This relationship is usually remembered as:</a:t>
                </a:r>
              </a:p>
              <a:p>
                <a:pPr marL="0" indent="0">
                  <a:buNone/>
                </a:pPr>
                <a:endParaRPr lang="en-US" sz="200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000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>
                          <a:latin typeface="Cambria Math" panose="02040503050406030204" pitchFamily="18" charset="0"/>
                        </a:rPr>
                        <m:t>𝐼𝑅</m:t>
                      </m:r>
                    </m:oMath>
                  </m:oMathPara>
                </a14:m>
                <a:endParaRPr lang="en-US" sz="2000"/>
              </a:p>
              <a:p>
                <a:pPr marL="0" indent="0">
                  <a:buNone/>
                </a:pPr>
                <a:endParaRPr lang="en-US" sz="2000"/>
              </a:p>
              <a:p>
                <a:pPr marL="0" indent="0">
                  <a:buNone/>
                </a:pPr>
                <a:r>
                  <a:rPr lang="en-US" sz="2000"/>
                  <a:t>What is resistance?  It is easiest to visualize as the internal friction of a wire or component.</a:t>
                </a:r>
                <a:endParaRPr lang="en-BM" sz="200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E28A90-358D-46FE-A2CC-2136CC595D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0719" y="2330505"/>
                <a:ext cx="4559425" cy="3979585"/>
              </a:xfrm>
              <a:blipFill>
                <a:blip r:embed="rId2"/>
                <a:stretch>
                  <a:fillRect l="-1471"/>
                </a:stretch>
              </a:blipFill>
            </p:spPr>
            <p:txBody>
              <a:bodyPr/>
              <a:lstStyle/>
              <a:p>
                <a:r>
                  <a:rPr lang="en-BM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model of electrical resistance">
            <a:extLst>
              <a:ext uri="{FF2B5EF4-FFF2-40B4-BE49-F238E27FC236}">
                <a16:creationId xmlns:a16="http://schemas.microsoft.com/office/drawing/2014/main" id="{EB446A8B-FE10-4EAE-BDF3-3D7E7F9B30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8" r="8033"/>
          <a:stretch/>
        </p:blipFill>
        <p:spPr bwMode="auto">
          <a:xfrm>
            <a:off x="5685810" y="799352"/>
            <a:ext cx="5915472" cy="519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526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19">
            <a:extLst>
              <a:ext uri="{FF2B5EF4-FFF2-40B4-BE49-F238E27FC236}">
                <a16:creationId xmlns:a16="http://schemas.microsoft.com/office/drawing/2014/main" id="{1ECAB1E8-8195-4748-BE71-FF806D868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Rectangle 21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4625E3-8BF1-4F61-BD21-8411B3608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978619"/>
            <a:ext cx="3410712" cy="1106424"/>
          </a:xfrm>
        </p:spPr>
        <p:txBody>
          <a:bodyPr>
            <a:normAutofit/>
          </a:bodyPr>
          <a:lstStyle/>
          <a:p>
            <a:r>
              <a:rPr lang="en-US" sz="2800"/>
              <a:t>Mini-lab</a:t>
            </a:r>
            <a:endParaRPr lang="en-BM" sz="2800"/>
          </a:p>
        </p:txBody>
      </p:sp>
      <p:sp>
        <p:nvSpPr>
          <p:cNvPr id="30" name="Rectangle 23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" name="Rectangle 25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121408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5037F-85CD-4C11-9956-2C57202D2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7" y="2359152"/>
            <a:ext cx="3410712" cy="3425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/>
              <a:t>Set up a circuit with a resistor, voltmeter and ammeter.  Vary the voltage and measure the current.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endParaRPr lang="en-BM" sz="1700" dirty="0"/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69A2FB76-872D-4BFB-ADBC-EDC93A1D6E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9" r="9690"/>
          <a:stretch/>
        </p:blipFill>
        <p:spPr>
          <a:xfrm>
            <a:off x="5111872" y="633619"/>
            <a:ext cx="6657213" cy="549516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264FD18-E096-42AF-B36D-357AEF28EACA}"/>
                  </a:ext>
                </a:extLst>
              </p14:cNvPr>
              <p14:cNvContentPartPr/>
              <p14:nvPr/>
            </p14:nvContentPartPr>
            <p14:xfrm>
              <a:off x="7910280" y="3998160"/>
              <a:ext cx="14760" cy="10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264FD18-E096-42AF-B36D-357AEF28EAC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00920" y="3988800"/>
                <a:ext cx="33480" cy="2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7988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anging light bulb on">
            <a:extLst>
              <a:ext uri="{FF2B5EF4-FFF2-40B4-BE49-F238E27FC236}">
                <a16:creationId xmlns:a16="http://schemas.microsoft.com/office/drawing/2014/main" id="{071C001B-4996-4978-8585-41AB0A01FB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45" r="1" b="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0F23D-FDD4-4665-930F-221B184D3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en-US" sz="2800"/>
              <a:t>DEMO: Light Bulbs</a:t>
            </a:r>
            <a:endParaRPr lang="en-BM" sz="28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A7BEA-08EC-406C-B040-06B29164B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700"/>
              <a:t>The resistance of a component is not always constant.  An old-fashioned light bulb is a classic case.  In this demonstration we are going to measure how the current in a bulb varies as a function of the voltage.</a:t>
            </a:r>
            <a:endParaRPr lang="en-BM" sz="1700"/>
          </a:p>
        </p:txBody>
      </p:sp>
    </p:spTree>
    <p:extLst>
      <p:ext uri="{BB962C8B-B14F-4D97-AF65-F5344CB8AC3E}">
        <p14:creationId xmlns:p14="http://schemas.microsoft.com/office/powerpoint/2010/main" val="851863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1C7BD9-7489-4BA3-9838-8567EA5ED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Results</a:t>
            </a:r>
            <a:endParaRPr lang="en-BM">
              <a:solidFill>
                <a:schemeClr val="bg1"/>
              </a:solidFill>
            </a:endParaRPr>
          </a:p>
        </p:txBody>
      </p:sp>
      <p:pic>
        <p:nvPicPr>
          <p:cNvPr id="2050" name="Picture 2" descr="Picture">
            <a:extLst>
              <a:ext uri="{FF2B5EF4-FFF2-40B4-BE49-F238E27FC236}">
                <a16:creationId xmlns:a16="http://schemas.microsoft.com/office/drawing/2014/main" id="{C4906519-A0E4-4FD2-ADE3-6B33089D3B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80"/>
          <a:stretch/>
        </p:blipFill>
        <p:spPr bwMode="auto">
          <a:xfrm>
            <a:off x="841248" y="2516777"/>
            <a:ext cx="6236208" cy="366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734CE-974E-416C-9890-17C15F75A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848" y="2516777"/>
            <a:ext cx="3803904" cy="36601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/>
              <a:t>The resistance of the filament increases as the current increases.  This is because of the very high temperatures involved.  As the filament gets hotter and hotter, its resistance increases. </a:t>
            </a:r>
            <a:endParaRPr lang="en-BM" sz="2200"/>
          </a:p>
        </p:txBody>
      </p:sp>
    </p:spTree>
    <p:extLst>
      <p:ext uri="{BB962C8B-B14F-4D97-AF65-F5344CB8AC3E}">
        <p14:creationId xmlns:p14="http://schemas.microsoft.com/office/powerpoint/2010/main" val="631230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AF40C-748C-4770-B4A3-2FCD781E4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en-BM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4F4948-FDB0-4F66-8FAC-3722035D70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15562"/>
                <a:ext cx="10515600" cy="4761401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 person notices a mild shock if the current through the thumb and index finger exceeds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80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m:rPr>
                        <m:nor/>
                      </m:rPr>
                      <a:rPr lang="en-US" sz="2000" b="0" i="0" smtClean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A</m:t>
                    </m:r>
                    <m:r>
                      <m:rPr>
                        <m:nor/>
                      </m:rPr>
                      <a:rPr lang="en-US" sz="2000" b="0" i="0" smtClean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m:t>.</m:t>
                    </m:r>
                  </m:oMath>
                </a14:m>
                <a:r>
                  <a:rPr lang="en-US" sz="20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Compare the maximum possible voltage without a shock if the hands are dry and have a resistance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4.0 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m:rPr>
                        <m:sty m:val="p"/>
                      </m:rPr>
                      <a:rPr lang="el-G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20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and when they are wet and the resistance has dropped to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2,000</m:t>
                    </m:r>
                    <m:r>
                      <m:rPr>
                        <m:sty m:val="p"/>
                      </m:rPr>
                      <a:rPr lang="el-G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20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endParaRPr lang="en-BM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4F4948-FDB0-4F66-8FAC-3722035D70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15562"/>
                <a:ext cx="10515600" cy="4761401"/>
              </a:xfrm>
              <a:blipFill>
                <a:blip r:embed="rId2"/>
                <a:stretch>
                  <a:fillRect l="-638"/>
                </a:stretch>
              </a:blipFill>
            </p:spPr>
            <p:txBody>
              <a:bodyPr/>
              <a:lstStyle/>
              <a:p>
                <a:r>
                  <a:rPr lang="en-BM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9855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2769</TotalTime>
  <Words>259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Open Sans</vt:lpstr>
      <vt:lpstr>Office Theme</vt:lpstr>
      <vt:lpstr>Principles of Physics II</vt:lpstr>
      <vt:lpstr>Current depends on Voltage</vt:lpstr>
      <vt:lpstr>Ohm’s Law</vt:lpstr>
      <vt:lpstr>Mini-lab</vt:lpstr>
      <vt:lpstr>DEMO: Light Bulbs</vt:lpstr>
      <vt:lpstr>Results</vt:lpstr>
      <vt:lpstr>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Physics II</dc:title>
  <dc:creator>Wright, Paul</dc:creator>
  <cp:lastModifiedBy>Wright, Paul</cp:lastModifiedBy>
  <cp:revision>63</cp:revision>
  <cp:lastPrinted>2021-02-15T17:43:33Z</cp:lastPrinted>
  <dcterms:created xsi:type="dcterms:W3CDTF">2021-01-31T17:45:50Z</dcterms:created>
  <dcterms:modified xsi:type="dcterms:W3CDTF">2021-04-02T15:32:49Z</dcterms:modified>
</cp:coreProperties>
</file>