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5" r:id="rId2"/>
    <p:sldId id="421" r:id="rId3"/>
    <p:sldId id="432" r:id="rId4"/>
    <p:sldId id="431" r:id="rId5"/>
    <p:sldId id="422" r:id="rId6"/>
    <p:sldId id="433" r:id="rId7"/>
    <p:sldId id="434" r:id="rId8"/>
    <p:sldId id="435" r:id="rId9"/>
    <p:sldId id="436" r:id="rId10"/>
    <p:sldId id="423" r:id="rId11"/>
    <p:sldId id="424" r:id="rId12"/>
    <p:sldId id="427" r:id="rId13"/>
    <p:sldId id="428" r:id="rId14"/>
    <p:sldId id="429" r:id="rId15"/>
    <p:sldId id="438" r:id="rId16"/>
    <p:sldId id="439" r:id="rId17"/>
    <p:sldId id="437" r:id="rId18"/>
  </p:sldIdLst>
  <p:sldSz cx="12192000" cy="6858000"/>
  <p:notesSz cx="7023100" cy="93091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BM"/>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9367B281-AD42-4FF4-B854-51078A8105DB}" type="datetimeFigureOut">
              <a:rPr lang="en-BM" smtClean="0"/>
              <a:t>2 Apr 2021</a:t>
            </a:fld>
            <a:endParaRPr lang="en-BM"/>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BM"/>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BM"/>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CB12851D-936A-4DC7-8D79-4153DC17C5FC}" type="slidenum">
              <a:rPr lang="en-BM" smtClean="0"/>
              <a:t>‹#›</a:t>
            </a:fld>
            <a:endParaRPr lang="en-BM"/>
          </a:p>
        </p:txBody>
      </p:sp>
    </p:spTree>
    <p:extLst>
      <p:ext uri="{BB962C8B-B14F-4D97-AF65-F5344CB8AC3E}">
        <p14:creationId xmlns:p14="http://schemas.microsoft.com/office/powerpoint/2010/main" val="110801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E4E7-8630-4FC8-BEA4-996C3C013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05AC6C8F-2FA9-408D-88FF-ACE79833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D9AE33E7-7AED-4B01-97D2-0FBE46D38A89}"/>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A0DADD1F-0DB9-474D-9A7A-8E9DF3B63A19}"/>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59E35AC-F122-43C5-B313-4623D5484FC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426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2544-C1E2-422D-9D83-FE2E92FFE567}"/>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DE80AEB5-CFF8-4FF8-96BF-8A45C909B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7911AF12-5A4D-4E9E-AA38-273A8EFC94D5}"/>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4939862B-C636-4B7B-8AAE-AA64354BE495}"/>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C9F15BF-7A54-4C49-A88D-0FF9A72CD81F}"/>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44597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769BC-6BF1-4315-A102-ABED62691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9CE7FB8F-B6D7-4354-B6A4-A0D85AF94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E174CD5D-8C3F-4A8D-AE25-315A28085B30}"/>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3317F36F-9D76-4D19-8222-D4AAF345761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56A80801-F60A-44B8-B8BD-C7368BD76AB2}"/>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5531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5AFE-C79D-4AAF-B7C2-63B9EF4289BC}"/>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F5DB59C3-A58A-4A04-A528-1095971B3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4A0F3D75-4299-42FD-8ED7-4F5A1A021323}"/>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B701ECE3-6A6C-4B2C-B527-45011ACEED9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08F8635B-C24E-42A9-B7D9-C59D2B2AF2D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852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3720-4215-474F-83B8-3D02DD246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1FFCDA75-025E-48A8-B51D-AB43D9300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94622-854C-480A-9162-57288FDE6C3D}"/>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16D628FF-F0C1-477D-A3D5-4C967BED8167}"/>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82233BF-63A3-4BF2-A40C-75625B57A00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18968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2529-77ED-4784-A2D0-B03669FB8713}"/>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40C86C5F-69EC-493B-B931-E1C6D48D0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4D408AA5-E7B5-49C1-8B7B-B6F1E830F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5F310477-D088-4702-965D-EA377D1B1053}"/>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6" name="Footer Placeholder 5">
            <a:extLst>
              <a:ext uri="{FF2B5EF4-FFF2-40B4-BE49-F238E27FC236}">
                <a16:creationId xmlns:a16="http://schemas.microsoft.com/office/drawing/2014/main" id="{4B026AC5-5577-4DE6-9D75-EF0DFD694884}"/>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1887B7A7-97B6-4BF4-8925-A39CA59D99E1}"/>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446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7F6F-CA6F-41B0-9698-2D82FE98DE19}"/>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D4B635E7-750A-424D-B4E2-4F3CAD079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09221-BE15-4628-8464-43B001C332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3F597CC2-6711-4625-A8B2-EE3D6BE21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482BA-14E3-44B9-884C-F630E24B8C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1A5CF380-2E89-4B43-ABF7-A2E831B7A043}"/>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8" name="Footer Placeholder 7">
            <a:extLst>
              <a:ext uri="{FF2B5EF4-FFF2-40B4-BE49-F238E27FC236}">
                <a16:creationId xmlns:a16="http://schemas.microsoft.com/office/drawing/2014/main" id="{EF09A4A2-5588-42E5-A270-2565A45CFD30}"/>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5CFD8751-C25A-4EBE-A473-B7885F180E16}"/>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03840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D528-7BEF-46B3-97F0-84CEF0EE23D3}"/>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1A93C467-20C8-4AE0-AC62-5FABD95E965F}"/>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4" name="Footer Placeholder 3">
            <a:extLst>
              <a:ext uri="{FF2B5EF4-FFF2-40B4-BE49-F238E27FC236}">
                <a16:creationId xmlns:a16="http://schemas.microsoft.com/office/drawing/2014/main" id="{61BE5091-CD6B-4CB1-B7ED-CDD02375E463}"/>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946671E9-1284-4399-AA37-2CC6627A3163}"/>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6229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829B1-6052-496B-AEF5-29033F343002}"/>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3" name="Footer Placeholder 2">
            <a:extLst>
              <a:ext uri="{FF2B5EF4-FFF2-40B4-BE49-F238E27FC236}">
                <a16:creationId xmlns:a16="http://schemas.microsoft.com/office/drawing/2014/main" id="{003757CD-BB6F-4CC1-A0B1-9B77FEAA520E}"/>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BF167247-F385-46E7-AF34-76AF569F7D19}"/>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76870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E2C-C64F-4665-86BC-A63D8DBEF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6BC3E9EA-312C-413C-BB2F-F6899A7B2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A6B7C9EA-A7DC-4D25-A93C-2FD20D41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2BFF7-2E8D-43D5-9989-B203BEDCABCF}"/>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6" name="Footer Placeholder 5">
            <a:extLst>
              <a:ext uri="{FF2B5EF4-FFF2-40B4-BE49-F238E27FC236}">
                <a16:creationId xmlns:a16="http://schemas.microsoft.com/office/drawing/2014/main" id="{619FA758-42F7-4985-BE45-55678CB1D209}"/>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012B1D02-0CC3-431E-BC4B-ECE5594D74B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83251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5B3D-3230-4F07-B63F-FDDD6A5E4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2F5EFC03-1467-422C-945F-CFF63D732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5C533225-F784-449C-89C1-8B2302CF3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E45FD-54B0-4E6E-820D-D4F10AC2D2B5}"/>
              </a:ext>
            </a:extLst>
          </p:cNvPr>
          <p:cNvSpPr>
            <a:spLocks noGrp="1"/>
          </p:cNvSpPr>
          <p:nvPr>
            <p:ph type="dt" sz="half" idx="10"/>
          </p:nvPr>
        </p:nvSpPr>
        <p:spPr/>
        <p:txBody>
          <a:bodyPr/>
          <a:lstStyle/>
          <a:p>
            <a:fld id="{B2E672F4-B344-4439-87F9-A363F575E110}" type="datetimeFigureOut">
              <a:rPr lang="en-BM" smtClean="0"/>
              <a:t>2 Apr 2021</a:t>
            </a:fld>
            <a:endParaRPr lang="en-BM"/>
          </a:p>
        </p:txBody>
      </p:sp>
      <p:sp>
        <p:nvSpPr>
          <p:cNvPr id="6" name="Footer Placeholder 5">
            <a:extLst>
              <a:ext uri="{FF2B5EF4-FFF2-40B4-BE49-F238E27FC236}">
                <a16:creationId xmlns:a16="http://schemas.microsoft.com/office/drawing/2014/main" id="{E8E240A6-F3A6-437F-937E-22B162DF13BD}"/>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879A2054-71A4-4A42-8D23-AE430BF65658}"/>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5888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FCA04-923C-4149-8A9E-FD31D39D1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3BD24FD7-0C75-4A2B-B4A5-56B9A6F7F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001E9B6D-D03C-4BF9-9647-7749BBFDD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672F4-B344-4439-87F9-A363F575E110}" type="datetimeFigureOut">
              <a:rPr lang="en-BM" smtClean="0"/>
              <a:t>2 Apr 2021</a:t>
            </a:fld>
            <a:endParaRPr lang="en-BM"/>
          </a:p>
        </p:txBody>
      </p:sp>
      <p:sp>
        <p:nvSpPr>
          <p:cNvPr id="5" name="Footer Placeholder 4">
            <a:extLst>
              <a:ext uri="{FF2B5EF4-FFF2-40B4-BE49-F238E27FC236}">
                <a16:creationId xmlns:a16="http://schemas.microsoft.com/office/drawing/2014/main" id="{CB296416-CCB0-4897-87F5-AFCA87617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6CA18047-FD56-4CB3-949E-3351DDDA0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FEF10-1BFB-49A5-BDBC-DE381D009093}" type="slidenum">
              <a:rPr lang="en-BM" smtClean="0"/>
              <a:t>‹#›</a:t>
            </a:fld>
            <a:endParaRPr lang="en-BM"/>
          </a:p>
        </p:txBody>
      </p:sp>
    </p:spTree>
    <p:extLst>
      <p:ext uri="{BB962C8B-B14F-4D97-AF65-F5344CB8AC3E}">
        <p14:creationId xmlns:p14="http://schemas.microsoft.com/office/powerpoint/2010/main" val="291104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het.colorado.edu/sims/html/circuit-construction-kit-dc-virtual-lab/latest/circuit-construction-kit-dc-virtual-lab_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ghtning striking a city at night&#10;&#10;Description automatically generated with medium confidence">
            <a:extLst>
              <a:ext uri="{FF2B5EF4-FFF2-40B4-BE49-F238E27FC236}">
                <a16:creationId xmlns:a16="http://schemas.microsoft.com/office/drawing/2014/main" id="{C4EFFC30-30D3-4F98-A6C1-3A336DE22A6E}"/>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95" name="Rectangle 9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AB7D75A-C470-4C87-9E04-F0E4584097AD}"/>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dirty="0"/>
              <a:t>Principles of Physics II</a:t>
            </a:r>
          </a:p>
        </p:txBody>
      </p:sp>
      <p:sp>
        <p:nvSpPr>
          <p:cNvPr id="3" name="Subtitle 2">
            <a:extLst>
              <a:ext uri="{FF2B5EF4-FFF2-40B4-BE49-F238E27FC236}">
                <a16:creationId xmlns:a16="http://schemas.microsoft.com/office/drawing/2014/main" id="{76767B42-1901-45ED-BD00-F3C508568A41}"/>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dirty="0"/>
              <a:t>3.1 – Voltage, Charge and Current</a:t>
            </a:r>
          </a:p>
        </p:txBody>
      </p:sp>
      <p:sp>
        <p:nvSpPr>
          <p:cNvPr id="97" name="Rectangle 9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9" name="Rectangle 9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EC7E4F-4C17-401E-96BE-9B1942117BE2}"/>
              </a:ext>
            </a:extLst>
          </p:cNvPr>
          <p:cNvSpPr txBox="1"/>
          <p:nvPr/>
        </p:nvSpPr>
        <p:spPr>
          <a:xfrm>
            <a:off x="354066" y="543357"/>
            <a:ext cx="2575565" cy="369332"/>
          </a:xfrm>
          <a:prstGeom prst="rect">
            <a:avLst/>
          </a:prstGeom>
          <a:solidFill>
            <a:schemeClr val="bg1"/>
          </a:solidFill>
        </p:spPr>
        <p:txBody>
          <a:bodyPr wrap="square" rtlCol="0">
            <a:spAutoFit/>
          </a:bodyPr>
          <a:lstStyle/>
          <a:p>
            <a:pPr>
              <a:spcAft>
                <a:spcPts val="600"/>
              </a:spcAft>
            </a:pPr>
            <a:r>
              <a:rPr lang="en-US" dirty="0"/>
              <a:t>   BERMUDA COLLEGE</a:t>
            </a:r>
            <a:endParaRPr lang="en-BM" dirty="0"/>
          </a:p>
        </p:txBody>
      </p:sp>
    </p:spTree>
    <p:extLst>
      <p:ext uri="{BB962C8B-B14F-4D97-AF65-F5344CB8AC3E}">
        <p14:creationId xmlns:p14="http://schemas.microsoft.com/office/powerpoint/2010/main" val="1084635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04"/>
    </mc:Choice>
    <mc:Fallback xmlns="">
      <p:transition spd="slow" advTm="58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AA4D4-377C-4490-B64A-707BE993E916}"/>
              </a:ext>
            </a:extLst>
          </p:cNvPr>
          <p:cNvSpPr>
            <a:spLocks noGrp="1"/>
          </p:cNvSpPr>
          <p:nvPr>
            <p:ph type="title"/>
          </p:nvPr>
        </p:nvSpPr>
        <p:spPr>
          <a:xfrm>
            <a:off x="1008184" y="174032"/>
            <a:ext cx="10175631" cy="1111843"/>
          </a:xfrm>
        </p:spPr>
        <p:txBody>
          <a:bodyPr anchor="ctr">
            <a:normAutofit/>
          </a:bodyPr>
          <a:lstStyle/>
          <a:p>
            <a:pPr algn="ctr"/>
            <a:r>
              <a:rPr lang="en-US" sz="4000"/>
              <a:t>Cells and Batteries</a:t>
            </a:r>
            <a:endParaRPr lang="en-BM" sz="4000"/>
          </a:p>
        </p:txBody>
      </p:sp>
      <p:sp>
        <p:nvSpPr>
          <p:cNvPr id="3" name="Content Placeholder 2">
            <a:extLst>
              <a:ext uri="{FF2B5EF4-FFF2-40B4-BE49-F238E27FC236}">
                <a16:creationId xmlns:a16="http://schemas.microsoft.com/office/drawing/2014/main" id="{A1A31D46-D379-486D-8DBE-372B2C32BFA1}"/>
              </a:ext>
            </a:extLst>
          </p:cNvPr>
          <p:cNvSpPr>
            <a:spLocks noGrp="1"/>
          </p:cNvSpPr>
          <p:nvPr>
            <p:ph idx="1"/>
          </p:nvPr>
        </p:nvSpPr>
        <p:spPr>
          <a:xfrm>
            <a:off x="1008184" y="1459907"/>
            <a:ext cx="10175630" cy="767904"/>
          </a:xfrm>
        </p:spPr>
        <p:txBody>
          <a:bodyPr anchor="ctr">
            <a:normAutofit/>
          </a:bodyPr>
          <a:lstStyle/>
          <a:p>
            <a:pPr marL="0" indent="0" algn="ctr">
              <a:buNone/>
            </a:pPr>
            <a:r>
              <a:rPr lang="en-US" sz="1900"/>
              <a:t>Strictly speaking, a single unit of a battery is called a cell.  However, this distinction gets blurry these days.  Batteries and cells come in a wide variety of shapes and sizes, but all must have two terminals.  </a:t>
            </a:r>
            <a:endParaRPr lang="en-BM" sz="1900"/>
          </a:p>
        </p:txBody>
      </p:sp>
      <p:pic>
        <p:nvPicPr>
          <p:cNvPr id="4" name="Picture 4" descr="F20.02">
            <a:extLst>
              <a:ext uri="{FF2B5EF4-FFF2-40B4-BE49-F238E27FC236}">
                <a16:creationId xmlns:a16="http://schemas.microsoft.com/office/drawing/2014/main" id="{C48A7ED2-5A23-48B1-BFB0-0DC7978B5CAF}"/>
              </a:ext>
            </a:extLst>
          </p:cNvPr>
          <p:cNvPicPr>
            <a:picLocks noChangeAspect="1" noChangeArrowheads="1"/>
          </p:cNvPicPr>
          <p:nvPr/>
        </p:nvPicPr>
        <p:blipFill>
          <a:blip r:embed="rId2" cstate="print"/>
          <a:stretch>
            <a:fillRect/>
          </a:stretch>
        </p:blipFill>
        <p:spPr bwMode="auto">
          <a:xfrm>
            <a:off x="835154" y="2659205"/>
            <a:ext cx="10515595" cy="3391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52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9EB8-4CD1-452A-8B5F-5ED88E352E77}"/>
              </a:ext>
            </a:extLst>
          </p:cNvPr>
          <p:cNvSpPr>
            <a:spLocks noGrp="1"/>
          </p:cNvSpPr>
          <p:nvPr>
            <p:ph type="title"/>
          </p:nvPr>
        </p:nvSpPr>
        <p:spPr/>
        <p:txBody>
          <a:bodyPr/>
          <a:lstStyle/>
          <a:p>
            <a:r>
              <a:rPr lang="en-US" dirty="0"/>
              <a:t>Circuit diagrams</a:t>
            </a:r>
            <a:endParaRPr lang="en-BM" dirty="0"/>
          </a:p>
        </p:txBody>
      </p:sp>
      <p:sp>
        <p:nvSpPr>
          <p:cNvPr id="3" name="Content Placeholder 2">
            <a:extLst>
              <a:ext uri="{FF2B5EF4-FFF2-40B4-BE49-F238E27FC236}">
                <a16:creationId xmlns:a16="http://schemas.microsoft.com/office/drawing/2014/main" id="{CD4271D0-B39B-43CC-8776-75D12C8F3A4F}"/>
              </a:ext>
            </a:extLst>
          </p:cNvPr>
          <p:cNvSpPr>
            <a:spLocks noGrp="1"/>
          </p:cNvSpPr>
          <p:nvPr>
            <p:ph idx="1"/>
          </p:nvPr>
        </p:nvSpPr>
        <p:spPr/>
        <p:txBody>
          <a:bodyPr/>
          <a:lstStyle/>
          <a:p>
            <a:pPr marL="0" indent="0">
              <a:buNone/>
            </a:pPr>
            <a:r>
              <a:rPr lang="en-US" dirty="0"/>
              <a:t>We tend to simplify the circuits by drawing a diagram.  Usually, the battery goes on the top or the left side of the diagram.</a:t>
            </a:r>
            <a:endParaRPr lang="en-BM" dirty="0"/>
          </a:p>
        </p:txBody>
      </p:sp>
      <p:pic>
        <p:nvPicPr>
          <p:cNvPr id="4" name="Picture 2">
            <a:extLst>
              <a:ext uri="{FF2B5EF4-FFF2-40B4-BE49-F238E27FC236}">
                <a16:creationId xmlns:a16="http://schemas.microsoft.com/office/drawing/2014/main" id="{0B4929C3-2C72-4F27-8241-6265D4AC7666}"/>
              </a:ext>
            </a:extLst>
          </p:cNvPr>
          <p:cNvPicPr>
            <a:picLocks noChangeAspect="1" noChangeArrowheads="1"/>
          </p:cNvPicPr>
          <p:nvPr/>
        </p:nvPicPr>
        <p:blipFill>
          <a:blip r:embed="rId2" cstate="print"/>
          <a:srcRect/>
          <a:stretch>
            <a:fillRect/>
          </a:stretch>
        </p:blipFill>
        <p:spPr bwMode="auto">
          <a:xfrm>
            <a:off x="1716832" y="2968585"/>
            <a:ext cx="6307493" cy="2901201"/>
          </a:xfrm>
          <a:prstGeom prst="rect">
            <a:avLst/>
          </a:prstGeom>
          <a:noFill/>
          <a:ln w="9525">
            <a:noFill/>
            <a:miter lim="800000"/>
            <a:headEnd/>
            <a:tailEnd/>
          </a:ln>
        </p:spPr>
      </p:pic>
    </p:spTree>
    <p:extLst>
      <p:ext uri="{BB962C8B-B14F-4D97-AF65-F5344CB8AC3E}">
        <p14:creationId xmlns:p14="http://schemas.microsoft.com/office/powerpoint/2010/main" val="23583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597A7-B505-477D-8837-5D1F9F40B886}"/>
              </a:ext>
            </a:extLst>
          </p:cNvPr>
          <p:cNvSpPr>
            <a:spLocks noGrp="1"/>
          </p:cNvSpPr>
          <p:nvPr>
            <p:ph type="title"/>
          </p:nvPr>
        </p:nvSpPr>
        <p:spPr>
          <a:xfrm>
            <a:off x="594360" y="640263"/>
            <a:ext cx="3822192" cy="1344975"/>
          </a:xfrm>
        </p:spPr>
        <p:txBody>
          <a:bodyPr>
            <a:normAutofit/>
          </a:bodyPr>
          <a:lstStyle/>
          <a:p>
            <a:r>
              <a:rPr lang="en-US" sz="3600" dirty="0">
                <a:solidFill>
                  <a:schemeClr val="bg1"/>
                </a:solidFill>
              </a:rPr>
              <a:t>Water Model</a:t>
            </a:r>
            <a:endParaRPr lang="en-BM" sz="3600" dirty="0">
              <a:solidFill>
                <a:schemeClr val="bg1"/>
              </a:solidFill>
            </a:endParaRP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4B0A0F-DFA6-4D47-B78E-2F9490DA65C1}"/>
              </a:ext>
            </a:extLst>
          </p:cNvPr>
          <p:cNvSpPr>
            <a:spLocks noGrp="1"/>
          </p:cNvSpPr>
          <p:nvPr>
            <p:ph idx="1"/>
          </p:nvPr>
        </p:nvSpPr>
        <p:spPr>
          <a:xfrm>
            <a:off x="593610" y="2121763"/>
            <a:ext cx="3822192" cy="3773010"/>
          </a:xfrm>
        </p:spPr>
        <p:txBody>
          <a:bodyPr>
            <a:normAutofit/>
          </a:bodyPr>
          <a:lstStyle/>
          <a:p>
            <a:pPr marL="0" indent="0">
              <a:buNone/>
            </a:pPr>
            <a:r>
              <a:rPr lang="en-US" sz="2000">
                <a:solidFill>
                  <a:schemeClr val="bg1"/>
                </a:solidFill>
              </a:rPr>
              <a:t>An electric current is invisible, the electrons are far too small to see.  It is often useful to imagine that the current is a flow of water along a pipe.  </a:t>
            </a:r>
          </a:p>
          <a:p>
            <a:pPr marL="0" indent="0">
              <a:buNone/>
            </a:pPr>
            <a:r>
              <a:rPr lang="en-US" sz="2000">
                <a:solidFill>
                  <a:schemeClr val="bg1"/>
                </a:solidFill>
              </a:rPr>
              <a:t>If the pipe has a blockage, no water flows.  Just like a broken circuit.</a:t>
            </a:r>
          </a:p>
        </p:txBody>
      </p:sp>
      <p:pic>
        <p:nvPicPr>
          <p:cNvPr id="4" name="Picture 5">
            <a:extLst>
              <a:ext uri="{FF2B5EF4-FFF2-40B4-BE49-F238E27FC236}">
                <a16:creationId xmlns:a16="http://schemas.microsoft.com/office/drawing/2014/main" id="{9AC03B4F-6B77-4D66-B87F-0F9832BBF6CA}"/>
              </a:ext>
            </a:extLst>
          </p:cNvPr>
          <p:cNvPicPr>
            <a:picLocks noChangeAspect="1" noChangeArrowheads="1"/>
          </p:cNvPicPr>
          <p:nvPr/>
        </p:nvPicPr>
        <p:blipFill>
          <a:blip r:embed="rId2" cstate="print"/>
          <a:stretch>
            <a:fillRect/>
          </a:stretch>
        </p:blipFill>
        <p:spPr bwMode="auto">
          <a:xfrm>
            <a:off x="5110716" y="1561934"/>
            <a:ext cx="6596652" cy="3578682"/>
          </a:xfrm>
          <a:prstGeom prst="rect">
            <a:avLst/>
          </a:prstGeom>
          <a:noFill/>
        </p:spPr>
      </p:pic>
    </p:spTree>
    <p:extLst>
      <p:ext uri="{BB962C8B-B14F-4D97-AF65-F5344CB8AC3E}">
        <p14:creationId xmlns:p14="http://schemas.microsoft.com/office/powerpoint/2010/main" val="26342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48CD2-138A-44CD-84B7-748747E9C538}"/>
              </a:ext>
            </a:extLst>
          </p:cNvPr>
          <p:cNvSpPr>
            <a:spLocks noGrp="1"/>
          </p:cNvSpPr>
          <p:nvPr>
            <p:ph type="title"/>
          </p:nvPr>
        </p:nvSpPr>
        <p:spPr>
          <a:xfrm>
            <a:off x="589560" y="856180"/>
            <a:ext cx="4560584" cy="1128068"/>
          </a:xfrm>
        </p:spPr>
        <p:txBody>
          <a:bodyPr anchor="ctr">
            <a:normAutofit/>
          </a:bodyPr>
          <a:lstStyle/>
          <a:p>
            <a:r>
              <a:rPr lang="en-US" sz="3700"/>
              <a:t>How can we measure the current?</a:t>
            </a:r>
            <a:endParaRPr lang="en-BM" sz="37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419601-6510-4306-B4DA-F4FD0215E734}"/>
              </a:ext>
            </a:extLst>
          </p:cNvPr>
          <p:cNvSpPr>
            <a:spLocks noGrp="1"/>
          </p:cNvSpPr>
          <p:nvPr>
            <p:ph idx="1"/>
          </p:nvPr>
        </p:nvSpPr>
        <p:spPr>
          <a:xfrm>
            <a:off x="590719" y="2330505"/>
            <a:ext cx="4559425" cy="2027451"/>
          </a:xfrm>
        </p:spPr>
        <p:txBody>
          <a:bodyPr anchor="ctr">
            <a:normAutofit/>
          </a:bodyPr>
          <a:lstStyle/>
          <a:p>
            <a:pPr marL="0" indent="0">
              <a:buNone/>
            </a:pPr>
            <a:r>
              <a:rPr lang="en-US" sz="2000" dirty="0"/>
              <a:t>We can insert a device called an AMMETER into the circuit.  It is important to understand that the current must flow through the ammeter for it to get a reading.  </a:t>
            </a:r>
            <a:endParaRPr lang="en-BM"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ammeter">
            <a:extLst>
              <a:ext uri="{FF2B5EF4-FFF2-40B4-BE49-F238E27FC236}">
                <a16:creationId xmlns:a16="http://schemas.microsoft.com/office/drawing/2014/main" id="{A9BEB12F-71C0-4F08-9E74-245214CAE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r="4" b="4"/>
          <a:stretch/>
        </p:blipFill>
        <p:spPr bwMode="auto">
          <a:xfrm>
            <a:off x="5977788" y="799034"/>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mmeter">
            <a:extLst>
              <a:ext uri="{FF2B5EF4-FFF2-40B4-BE49-F238E27FC236}">
                <a16:creationId xmlns:a16="http://schemas.microsoft.com/office/drawing/2014/main" id="{BA1C1FEF-1DB6-4837-9E5A-279B959CF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516" y="4042631"/>
            <a:ext cx="314325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6782-38B8-48DD-AD5E-35E4E9B02603}"/>
              </a:ext>
            </a:extLst>
          </p:cNvPr>
          <p:cNvSpPr>
            <a:spLocks noGrp="1"/>
          </p:cNvSpPr>
          <p:nvPr>
            <p:ph type="title"/>
          </p:nvPr>
        </p:nvSpPr>
        <p:spPr/>
        <p:txBody>
          <a:bodyPr/>
          <a:lstStyle/>
          <a:p>
            <a:r>
              <a:rPr lang="en-US" dirty="0">
                <a:solidFill>
                  <a:srgbClr val="FFFF00"/>
                </a:solidFill>
              </a:rPr>
              <a:t>Mini-lab</a:t>
            </a:r>
            <a:endParaRPr lang="en-BM" dirty="0">
              <a:solidFill>
                <a:srgbClr val="FFFF00"/>
              </a:solidFill>
            </a:endParaRPr>
          </a:p>
        </p:txBody>
      </p:sp>
      <p:sp>
        <p:nvSpPr>
          <p:cNvPr id="3" name="Content Placeholder 2">
            <a:extLst>
              <a:ext uri="{FF2B5EF4-FFF2-40B4-BE49-F238E27FC236}">
                <a16:creationId xmlns:a16="http://schemas.microsoft.com/office/drawing/2014/main" id="{4D9B0DC8-DD47-4BCD-94CB-FDF9EE37B8CE}"/>
              </a:ext>
            </a:extLst>
          </p:cNvPr>
          <p:cNvSpPr>
            <a:spLocks noGrp="1"/>
          </p:cNvSpPr>
          <p:nvPr>
            <p:ph idx="1"/>
          </p:nvPr>
        </p:nvSpPr>
        <p:spPr/>
        <p:txBody>
          <a:bodyPr/>
          <a:lstStyle/>
          <a:p>
            <a:pPr marL="0" indent="0">
              <a:buNone/>
            </a:pPr>
            <a:r>
              <a:rPr lang="en-US" dirty="0">
                <a:solidFill>
                  <a:srgbClr val="FFFF00"/>
                </a:solidFill>
              </a:rPr>
              <a:t>Build a circuit and measure the current at various places in the circuit using batteries and power supplies.</a:t>
            </a:r>
            <a:endParaRPr lang="en-BM" dirty="0">
              <a:solidFill>
                <a:srgbClr val="FFFF00"/>
              </a:solidFill>
            </a:endParaRPr>
          </a:p>
        </p:txBody>
      </p:sp>
    </p:spTree>
    <p:extLst>
      <p:ext uri="{BB962C8B-B14F-4D97-AF65-F5344CB8AC3E}">
        <p14:creationId xmlns:p14="http://schemas.microsoft.com/office/powerpoint/2010/main" val="49875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77F01-6BAD-46D6-98FC-D2B5992BBDC8}"/>
              </a:ext>
            </a:extLst>
          </p:cNvPr>
          <p:cNvSpPr>
            <a:spLocks noGrp="1"/>
          </p:cNvSpPr>
          <p:nvPr>
            <p:ph type="title"/>
          </p:nvPr>
        </p:nvSpPr>
        <p:spPr>
          <a:xfrm>
            <a:off x="589560" y="856180"/>
            <a:ext cx="4560584" cy="1128068"/>
          </a:xfrm>
        </p:spPr>
        <p:txBody>
          <a:bodyPr anchor="ctr">
            <a:normAutofit/>
          </a:bodyPr>
          <a:lstStyle/>
          <a:p>
            <a:r>
              <a:rPr lang="en-US" sz="4000"/>
              <a:t>What is Voltage?</a:t>
            </a:r>
            <a:endParaRPr lang="en-BM" sz="40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2EDB0A-1667-4A93-B419-29E7DDFABD48}"/>
                  </a:ext>
                </a:extLst>
              </p:cNvPr>
              <p:cNvSpPr>
                <a:spLocks noGrp="1"/>
              </p:cNvSpPr>
              <p:nvPr>
                <p:ph idx="1"/>
              </p:nvPr>
            </p:nvSpPr>
            <p:spPr>
              <a:xfrm>
                <a:off x="590719" y="2368845"/>
                <a:ext cx="4559425" cy="3979585"/>
              </a:xfrm>
            </p:spPr>
            <p:txBody>
              <a:bodyPr anchor="ctr">
                <a:normAutofit/>
              </a:bodyPr>
              <a:lstStyle/>
              <a:p>
                <a:pPr marL="0" indent="0">
                  <a:buNone/>
                </a:pPr>
                <a:r>
                  <a:rPr lang="en-US" sz="2000"/>
                  <a:t>The voltage (potential difference) is what pushes and pulls the electrons around the circuit.  Electrons are attracted to the positive terminal and repelled by the negative terminal.  The higher the voltage, the faster the electrons will move.  </a:t>
                </a:r>
              </a:p>
              <a:p>
                <a:pPr marL="0" indent="0">
                  <a:buNone/>
                </a:pPr>
                <a:r>
                  <a:rPr lang="en-US" sz="2000"/>
                  <a:t>Voltage is the energy supply to the circuit.  It is measured using a VOLTMETER</a:t>
                </a:r>
              </a:p>
              <a:p>
                <a:pPr marL="0" indent="0">
                  <a:buNone/>
                </a:pPr>
                <a:endParaRPr lang="en-US" sz="2000"/>
              </a:p>
              <a:p>
                <a:pPr marL="0" indent="0">
                  <a:buNone/>
                </a:pPr>
                <a14:m>
                  <m:oMathPara xmlns:m="http://schemas.openxmlformats.org/officeDocument/2006/math">
                    <m:oMathParaPr>
                      <m:jc m:val="centerGroup"/>
                    </m:oMathParaPr>
                    <m:oMath xmlns:m="http://schemas.openxmlformats.org/officeDocument/2006/math">
                      <m:r>
                        <a:rPr lang="en-US" sz="2000" b="0" i="1">
                          <a:latin typeface="Cambria Math" panose="02040503050406030204" pitchFamily="18" charset="0"/>
                        </a:rPr>
                        <m:t>𝑉</m:t>
                      </m:r>
                      <m:r>
                        <a:rPr lang="en-US" sz="2000" b="0" i="1">
                          <a:latin typeface="Cambria Math" panose="02040503050406030204" pitchFamily="18" charset="0"/>
                        </a:rPr>
                        <m:t>= </m:t>
                      </m:r>
                      <m:f>
                        <m:fPr>
                          <m:ctrlPr>
                            <a:rPr lang="en-US" sz="2000" b="0" i="1">
                              <a:latin typeface="Cambria Math" panose="02040503050406030204" pitchFamily="18" charset="0"/>
                            </a:rPr>
                          </m:ctrlPr>
                        </m:fPr>
                        <m:num>
                          <m:r>
                            <a:rPr lang="en-US" sz="2000" b="0" i="1">
                              <a:latin typeface="Cambria Math" panose="02040503050406030204" pitchFamily="18" charset="0"/>
                            </a:rPr>
                            <m:t>𝐸</m:t>
                          </m:r>
                        </m:num>
                        <m:den>
                          <m:r>
                            <a:rPr lang="en-US" sz="2000" b="0" i="1">
                              <a:latin typeface="Cambria Math" panose="02040503050406030204" pitchFamily="18" charset="0"/>
                            </a:rPr>
                            <m:t>𝑄</m:t>
                          </m:r>
                        </m:den>
                      </m:f>
                    </m:oMath>
                  </m:oMathPara>
                </a14:m>
                <a:endParaRPr lang="en-BM" sz="2000"/>
              </a:p>
            </p:txBody>
          </p:sp>
        </mc:Choice>
        <mc:Fallback xmlns="">
          <p:sp>
            <p:nvSpPr>
              <p:cNvPr id="3" name="Content Placeholder 2">
                <a:extLst>
                  <a:ext uri="{FF2B5EF4-FFF2-40B4-BE49-F238E27FC236}">
                    <a16:creationId xmlns:a16="http://schemas.microsoft.com/office/drawing/2014/main" id="{0D2EDB0A-1667-4A93-B419-29E7DDFABD48}"/>
                  </a:ext>
                </a:extLst>
              </p:cNvPr>
              <p:cNvSpPr>
                <a:spLocks noGrp="1" noRot="1" noChangeAspect="1" noMove="1" noResize="1" noEditPoints="1" noAdjustHandles="1" noChangeArrowheads="1" noChangeShapeType="1" noTextEdit="1"/>
              </p:cNvSpPr>
              <p:nvPr>
                <p:ph idx="1"/>
              </p:nvPr>
            </p:nvSpPr>
            <p:spPr>
              <a:xfrm>
                <a:off x="590719" y="2368845"/>
                <a:ext cx="4559425" cy="3979585"/>
              </a:xfrm>
              <a:blipFill>
                <a:blip r:embed="rId2"/>
                <a:stretch>
                  <a:fillRect l="-1471" r="-2674"/>
                </a:stretch>
              </a:blipFill>
            </p:spPr>
            <p:txBody>
              <a:bodyPr/>
              <a:lstStyle/>
              <a:p>
                <a:r>
                  <a:rPr lang="en-BM">
                    <a:noFill/>
                  </a:rPr>
                  <a:t> </a:t>
                </a:r>
              </a:p>
            </p:txBody>
          </p:sp>
        </mc:Fallback>
      </mc:AlternateContent>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voltmeter">
            <a:extLst>
              <a:ext uri="{FF2B5EF4-FFF2-40B4-BE49-F238E27FC236}">
                <a16:creationId xmlns:a16="http://schemas.microsoft.com/office/drawing/2014/main" id="{8C5CB645-C8CC-4F17-8A9E-ED303C971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2"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1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6782-38B8-48DD-AD5E-35E4E9B02603}"/>
              </a:ext>
            </a:extLst>
          </p:cNvPr>
          <p:cNvSpPr>
            <a:spLocks noGrp="1"/>
          </p:cNvSpPr>
          <p:nvPr>
            <p:ph type="title"/>
          </p:nvPr>
        </p:nvSpPr>
        <p:spPr/>
        <p:txBody>
          <a:bodyPr/>
          <a:lstStyle/>
          <a:p>
            <a:r>
              <a:rPr lang="en-US" dirty="0">
                <a:solidFill>
                  <a:srgbClr val="FFFF00"/>
                </a:solidFill>
              </a:rPr>
              <a:t>Mini-lab</a:t>
            </a:r>
            <a:endParaRPr lang="en-BM" dirty="0">
              <a:solidFill>
                <a:srgbClr val="FFFF00"/>
              </a:solidFill>
            </a:endParaRPr>
          </a:p>
        </p:txBody>
      </p:sp>
      <p:sp>
        <p:nvSpPr>
          <p:cNvPr id="3" name="Content Placeholder 2">
            <a:extLst>
              <a:ext uri="{FF2B5EF4-FFF2-40B4-BE49-F238E27FC236}">
                <a16:creationId xmlns:a16="http://schemas.microsoft.com/office/drawing/2014/main" id="{4D9B0DC8-DD47-4BCD-94CB-FDF9EE37B8CE}"/>
              </a:ext>
            </a:extLst>
          </p:cNvPr>
          <p:cNvSpPr>
            <a:spLocks noGrp="1"/>
          </p:cNvSpPr>
          <p:nvPr>
            <p:ph idx="1"/>
          </p:nvPr>
        </p:nvSpPr>
        <p:spPr/>
        <p:txBody>
          <a:bodyPr/>
          <a:lstStyle/>
          <a:p>
            <a:pPr marL="0" indent="0">
              <a:buNone/>
            </a:pPr>
            <a:r>
              <a:rPr lang="en-US" dirty="0">
                <a:solidFill>
                  <a:srgbClr val="FFFF00"/>
                </a:solidFill>
              </a:rPr>
              <a:t>Build a circuit and measure the voltage at various places in the circuit using batteries and power supplies.</a:t>
            </a:r>
            <a:endParaRPr lang="en-BM" dirty="0">
              <a:solidFill>
                <a:srgbClr val="FFFF00"/>
              </a:solidFill>
            </a:endParaRPr>
          </a:p>
        </p:txBody>
      </p:sp>
    </p:spTree>
    <p:extLst>
      <p:ext uri="{BB962C8B-B14F-4D97-AF65-F5344CB8AC3E}">
        <p14:creationId xmlns:p14="http://schemas.microsoft.com/office/powerpoint/2010/main" val="164113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7"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1B98B-0DC8-4DE7-AEA1-A7DDEDE40B8B}"/>
              </a:ext>
            </a:extLst>
          </p:cNvPr>
          <p:cNvSpPr>
            <a:spLocks noGrp="1"/>
          </p:cNvSpPr>
          <p:nvPr>
            <p:ph type="title"/>
          </p:nvPr>
        </p:nvSpPr>
        <p:spPr>
          <a:xfrm>
            <a:off x="1043631" y="873940"/>
            <a:ext cx="4928291" cy="1035781"/>
          </a:xfrm>
        </p:spPr>
        <p:txBody>
          <a:bodyPr anchor="ctr">
            <a:normAutofit/>
          </a:bodyPr>
          <a:lstStyle/>
          <a:p>
            <a:r>
              <a:rPr lang="en-US" sz="3600"/>
              <a:t>Voltage – other names</a:t>
            </a:r>
            <a:endParaRPr lang="en-BM" sz="36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398CF5-2FBA-4A79-AB32-30709A14C0DA}"/>
                  </a:ext>
                </a:extLst>
              </p:cNvPr>
              <p:cNvSpPr>
                <a:spLocks noGrp="1"/>
              </p:cNvSpPr>
              <p:nvPr>
                <p:ph idx="1"/>
              </p:nvPr>
            </p:nvSpPr>
            <p:spPr>
              <a:xfrm>
                <a:off x="1045029" y="2524721"/>
                <a:ext cx="4991629" cy="3677123"/>
              </a:xfrm>
            </p:spPr>
            <p:txBody>
              <a:bodyPr anchor="ctr">
                <a:normAutofit/>
              </a:bodyPr>
              <a:lstStyle/>
              <a:p>
                <a:pPr marL="0" indent="0">
                  <a:buNone/>
                </a:pPr>
                <a:r>
                  <a:rPr lang="en-US" sz="1800" dirty="0"/>
                  <a:t>The voltage of a battery can be known be two other names:</a:t>
                </a:r>
              </a:p>
              <a:p>
                <a:r>
                  <a:rPr lang="en-US" sz="1800" dirty="0"/>
                  <a:t>Potential difference (but only by physics teachers).  The name comes from the difference of the electrical potential energy at any two given points in the circuit.</a:t>
                </a:r>
              </a:p>
              <a:p>
                <a:r>
                  <a:rPr lang="en-US" sz="1800" dirty="0"/>
                  <a:t>Electromotive force, emf, </a:t>
                </a:r>
                <a14:m>
                  <m:oMath xmlns:m="http://schemas.openxmlformats.org/officeDocument/2006/math">
                    <m:r>
                      <a:rPr lang="en-US" sz="1800" i="1">
                        <a:latin typeface="Cambria Math" panose="02040503050406030204" pitchFamily="18" charset="0"/>
                        <a:ea typeface="Cambria Math" panose="02040503050406030204" pitchFamily="18" charset="0"/>
                      </a:rPr>
                      <m:t>ℇ</m:t>
                    </m:r>
                  </m:oMath>
                </a14:m>
                <a:r>
                  <a:rPr lang="en-US" sz="1800" dirty="0"/>
                  <a:t>.  This is the voltage a perfect battery of generator.  More about this later.</a:t>
                </a:r>
              </a:p>
              <a:p>
                <a:pPr marL="0" indent="0">
                  <a:buNone/>
                </a:pPr>
                <a:r>
                  <a:rPr lang="en-US" sz="1800" b="1" dirty="0"/>
                  <a:t>DEMO: making a simple battery</a:t>
                </a:r>
              </a:p>
            </p:txBody>
          </p:sp>
        </mc:Choice>
        <mc:Fallback xmlns="">
          <p:sp>
            <p:nvSpPr>
              <p:cNvPr id="3" name="Content Placeholder 2">
                <a:extLst>
                  <a:ext uri="{FF2B5EF4-FFF2-40B4-BE49-F238E27FC236}">
                    <a16:creationId xmlns:a16="http://schemas.microsoft.com/office/drawing/2014/main" id="{63398CF5-2FBA-4A79-AB32-30709A14C0DA}"/>
                  </a:ext>
                </a:extLst>
              </p:cNvPr>
              <p:cNvSpPr>
                <a:spLocks noGrp="1" noRot="1" noChangeAspect="1" noMove="1" noResize="1" noEditPoints="1" noAdjustHandles="1" noChangeArrowheads="1" noChangeShapeType="1" noTextEdit="1"/>
              </p:cNvSpPr>
              <p:nvPr>
                <p:ph idx="1"/>
              </p:nvPr>
            </p:nvSpPr>
            <p:spPr>
              <a:xfrm>
                <a:off x="1045029" y="2524721"/>
                <a:ext cx="4991629" cy="3677123"/>
              </a:xfrm>
              <a:blipFill>
                <a:blip r:embed="rId2"/>
                <a:stretch>
                  <a:fillRect l="-977" r="-611"/>
                </a:stretch>
              </a:blipFill>
            </p:spPr>
            <p:txBody>
              <a:bodyPr/>
              <a:lstStyle/>
              <a:p>
                <a:r>
                  <a:rPr lang="en-BM">
                    <a:noFill/>
                  </a:rPr>
                  <a:t> </a:t>
                </a:r>
              </a:p>
            </p:txBody>
          </p:sp>
        </mc:Fallback>
      </mc:AlternateContent>
      <p:pic>
        <p:nvPicPr>
          <p:cNvPr id="8194" name="Picture 2" descr="Image result for voltaic pile">
            <a:extLst>
              <a:ext uri="{FF2B5EF4-FFF2-40B4-BE49-F238E27FC236}">
                <a16:creationId xmlns:a16="http://schemas.microsoft.com/office/drawing/2014/main" id="{2E2AA218-8863-40C2-9056-5679CF88C0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64" r="-1" b="981"/>
          <a:stretch/>
        </p:blipFill>
        <p:spPr bwMode="auto">
          <a:xfrm>
            <a:off x="6788383" y="613147"/>
            <a:ext cx="4565417" cy="5593443"/>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2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F207-FD96-4E62-BD2E-673133F13F7B}"/>
              </a:ext>
            </a:extLst>
          </p:cNvPr>
          <p:cNvSpPr>
            <a:spLocks noGrp="1"/>
          </p:cNvSpPr>
          <p:nvPr>
            <p:ph type="title"/>
          </p:nvPr>
        </p:nvSpPr>
        <p:spPr/>
        <p:txBody>
          <a:bodyPr/>
          <a:lstStyle/>
          <a:p>
            <a:r>
              <a:rPr lang="en-US" dirty="0"/>
              <a:t>Why Learn about Electricity?</a:t>
            </a:r>
            <a:endParaRPr lang="en-BM" dirty="0"/>
          </a:p>
        </p:txBody>
      </p:sp>
      <p:pic>
        <p:nvPicPr>
          <p:cNvPr id="4" name="Picture 15" descr="F20.01">
            <a:extLst>
              <a:ext uri="{FF2B5EF4-FFF2-40B4-BE49-F238E27FC236}">
                <a16:creationId xmlns:a16="http://schemas.microsoft.com/office/drawing/2014/main" id="{2C2FF79A-B225-4781-A385-1F6F11145ED1}"/>
              </a:ext>
            </a:extLst>
          </p:cNvPr>
          <p:cNvPicPr>
            <a:picLocks noChangeAspect="1" noChangeArrowheads="1"/>
          </p:cNvPicPr>
          <p:nvPr/>
        </p:nvPicPr>
        <p:blipFill>
          <a:blip r:embed="rId2" cstate="print"/>
          <a:stretch>
            <a:fillRect/>
          </a:stretch>
        </p:blipFill>
        <p:spPr bwMode="auto">
          <a:xfrm>
            <a:off x="587398" y="1573164"/>
            <a:ext cx="7836657" cy="155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exas grid">
            <a:extLst>
              <a:ext uri="{FF2B5EF4-FFF2-40B4-BE49-F238E27FC236}">
                <a16:creationId xmlns:a16="http://schemas.microsoft.com/office/drawing/2014/main" id="{81790BD2-0A80-4247-8946-8A4E6B2C1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60" y="3132834"/>
            <a:ext cx="5577840" cy="371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6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imple circuit">
            <a:extLst>
              <a:ext uri="{FF2B5EF4-FFF2-40B4-BE49-F238E27FC236}">
                <a16:creationId xmlns:a16="http://schemas.microsoft.com/office/drawing/2014/main" id="{0D12493D-5828-4D8D-B583-EA34FD26C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28" y="1355459"/>
            <a:ext cx="9496166" cy="5346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680AC5-7629-492F-8787-F8F64676FF54}"/>
              </a:ext>
            </a:extLst>
          </p:cNvPr>
          <p:cNvSpPr>
            <a:spLocks noGrp="1"/>
          </p:cNvSpPr>
          <p:nvPr>
            <p:ph type="title"/>
          </p:nvPr>
        </p:nvSpPr>
        <p:spPr/>
        <p:txBody>
          <a:bodyPr/>
          <a:lstStyle/>
          <a:p>
            <a:r>
              <a:rPr lang="en-US" dirty="0"/>
              <a:t>What do we need for a simple circuit?</a:t>
            </a:r>
            <a:endParaRPr lang="en-BM" dirty="0"/>
          </a:p>
        </p:txBody>
      </p:sp>
      <p:sp>
        <p:nvSpPr>
          <p:cNvPr id="3" name="Content Placeholder 2">
            <a:extLst>
              <a:ext uri="{FF2B5EF4-FFF2-40B4-BE49-F238E27FC236}">
                <a16:creationId xmlns:a16="http://schemas.microsoft.com/office/drawing/2014/main" id="{61A1B338-C2BD-4FB1-BDDE-1E72E5EE8502}"/>
              </a:ext>
            </a:extLst>
          </p:cNvPr>
          <p:cNvSpPr>
            <a:spLocks noGrp="1"/>
          </p:cNvSpPr>
          <p:nvPr>
            <p:ph idx="1"/>
          </p:nvPr>
        </p:nvSpPr>
        <p:spPr>
          <a:xfrm>
            <a:off x="1021981" y="3836530"/>
            <a:ext cx="2435995" cy="912067"/>
          </a:xfrm>
          <a:solidFill>
            <a:srgbClr val="FFFF00"/>
          </a:solidFill>
          <a:ln>
            <a:solidFill>
              <a:schemeClr val="tx1"/>
            </a:solidFill>
          </a:ln>
        </p:spPr>
        <p:txBody>
          <a:bodyPr/>
          <a:lstStyle/>
          <a:p>
            <a:pPr marL="0" indent="0" algn="ctr">
              <a:buNone/>
            </a:pPr>
            <a:r>
              <a:rPr lang="en-US" dirty="0"/>
              <a:t>Power source (battery)</a:t>
            </a:r>
          </a:p>
          <a:p>
            <a:pPr marL="0" indent="0">
              <a:buNone/>
            </a:pPr>
            <a:endParaRPr lang="en-US" dirty="0"/>
          </a:p>
        </p:txBody>
      </p:sp>
      <p:sp>
        <p:nvSpPr>
          <p:cNvPr id="5" name="Content Placeholder 2">
            <a:extLst>
              <a:ext uri="{FF2B5EF4-FFF2-40B4-BE49-F238E27FC236}">
                <a16:creationId xmlns:a16="http://schemas.microsoft.com/office/drawing/2014/main" id="{71A40EC9-A45F-43B1-BFA8-E9C0D5374441}"/>
              </a:ext>
            </a:extLst>
          </p:cNvPr>
          <p:cNvSpPr txBox="1">
            <a:spLocks/>
          </p:cNvSpPr>
          <p:nvPr/>
        </p:nvSpPr>
        <p:spPr>
          <a:xfrm>
            <a:off x="7739157" y="3025602"/>
            <a:ext cx="2435995" cy="912067"/>
          </a:xfrm>
          <a:prstGeom prst="rect">
            <a:avLst/>
          </a:prstGeom>
          <a:solidFill>
            <a:srgbClr val="FFFF00"/>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Connecting wires</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3AD93887-2F8A-4D0E-B77A-C5BFAE025C22}"/>
              </a:ext>
            </a:extLst>
          </p:cNvPr>
          <p:cNvSpPr txBox="1">
            <a:spLocks/>
          </p:cNvSpPr>
          <p:nvPr/>
        </p:nvSpPr>
        <p:spPr>
          <a:xfrm>
            <a:off x="5647111" y="4443334"/>
            <a:ext cx="2435995" cy="912067"/>
          </a:xfrm>
          <a:prstGeom prst="rect">
            <a:avLst/>
          </a:prstGeom>
          <a:solidFill>
            <a:srgbClr val="FFFF00"/>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Component</a:t>
            </a:r>
          </a:p>
          <a:p>
            <a:pPr marL="0" indent="0" algn="ctr">
              <a:buFont typeface="Arial" panose="020B0604020202020204" pitchFamily="34" charset="0"/>
              <a:buNone/>
            </a:pPr>
            <a:r>
              <a:rPr lang="en-US" dirty="0"/>
              <a:t>(bulb)</a:t>
            </a:r>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4A12E7F7-61BE-4BE8-9846-0578558038C9}"/>
              </a:ext>
            </a:extLst>
          </p:cNvPr>
          <p:cNvSpPr txBox="1">
            <a:spLocks/>
          </p:cNvSpPr>
          <p:nvPr/>
        </p:nvSpPr>
        <p:spPr>
          <a:xfrm>
            <a:off x="6755856" y="1690688"/>
            <a:ext cx="2435995" cy="517623"/>
          </a:xfrm>
          <a:prstGeom prst="rect">
            <a:avLst/>
          </a:prstGeom>
          <a:solidFill>
            <a:srgbClr val="FFFF00"/>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Switch</a:t>
            </a:r>
          </a:p>
        </p:txBody>
      </p:sp>
    </p:spTree>
    <p:extLst>
      <p:ext uri="{BB962C8B-B14F-4D97-AF65-F5344CB8AC3E}">
        <p14:creationId xmlns:p14="http://schemas.microsoft.com/office/powerpoint/2010/main" val="409291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33F1-DC1F-41D5-A133-EEC2989B3963}"/>
              </a:ext>
            </a:extLst>
          </p:cNvPr>
          <p:cNvSpPr>
            <a:spLocks noGrp="1"/>
          </p:cNvSpPr>
          <p:nvPr>
            <p:ph type="title"/>
          </p:nvPr>
        </p:nvSpPr>
        <p:spPr/>
        <p:txBody>
          <a:bodyPr/>
          <a:lstStyle/>
          <a:p>
            <a:r>
              <a:rPr lang="en-US" dirty="0"/>
              <a:t>Charged Particles</a:t>
            </a:r>
            <a:endParaRPr lang="en-BM" dirty="0"/>
          </a:p>
        </p:txBody>
      </p:sp>
      <p:pic>
        <p:nvPicPr>
          <p:cNvPr id="7" name="Content Placeholder 6" descr="Chart, diagram, bubble chart&#10;&#10;Description automatically generated">
            <a:extLst>
              <a:ext uri="{FF2B5EF4-FFF2-40B4-BE49-F238E27FC236}">
                <a16:creationId xmlns:a16="http://schemas.microsoft.com/office/drawing/2014/main" id="{122399EC-98A1-4E8D-AB94-2984AAC50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772025" cy="3143250"/>
          </a:xfrm>
        </p:spPr>
      </p:pic>
      <p:pic>
        <p:nvPicPr>
          <p:cNvPr id="5" name="Picture 2">
            <a:extLst>
              <a:ext uri="{FF2B5EF4-FFF2-40B4-BE49-F238E27FC236}">
                <a16:creationId xmlns:a16="http://schemas.microsoft.com/office/drawing/2014/main" id="{629A43B5-C3BD-4EC9-94ED-E5B082615CF1}"/>
              </a:ext>
            </a:extLst>
          </p:cNvPr>
          <p:cNvPicPr>
            <a:picLocks noChangeAspect="1" noChangeArrowheads="1"/>
          </p:cNvPicPr>
          <p:nvPr/>
        </p:nvPicPr>
        <p:blipFill>
          <a:blip r:embed="rId3" cstate="print"/>
          <a:srcRect/>
          <a:stretch>
            <a:fillRect/>
          </a:stretch>
        </p:blipFill>
        <p:spPr bwMode="auto">
          <a:xfrm>
            <a:off x="6042458" y="2035644"/>
            <a:ext cx="5570150" cy="2349743"/>
          </a:xfrm>
          <a:prstGeom prst="rect">
            <a:avLst/>
          </a:prstGeom>
          <a:noFill/>
          <a:ln w="9525">
            <a:noFill/>
            <a:miter lim="800000"/>
            <a:headEnd/>
            <a:tailEnd/>
          </a:ln>
        </p:spPr>
      </p:pic>
    </p:spTree>
    <p:extLst>
      <p:ext uri="{BB962C8B-B14F-4D97-AF65-F5344CB8AC3E}">
        <p14:creationId xmlns:p14="http://schemas.microsoft.com/office/powerpoint/2010/main" val="120169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63CC-9E56-4AE7-A7F0-056FE06AD34E}"/>
              </a:ext>
            </a:extLst>
          </p:cNvPr>
          <p:cNvSpPr>
            <a:spLocks noGrp="1"/>
          </p:cNvSpPr>
          <p:nvPr>
            <p:ph type="title"/>
          </p:nvPr>
        </p:nvSpPr>
        <p:spPr/>
        <p:txBody>
          <a:bodyPr/>
          <a:lstStyle/>
          <a:p>
            <a:r>
              <a:rPr lang="en-US" dirty="0"/>
              <a:t>What is moving in the circuit?</a:t>
            </a:r>
            <a:endParaRPr lang="en-BM" dirty="0"/>
          </a:p>
        </p:txBody>
      </p:sp>
      <p:pic>
        <p:nvPicPr>
          <p:cNvPr id="6" name="Content Placeholder 5" descr="Diagram&#10;&#10;Description automatically generated">
            <a:hlinkClick r:id="rId2"/>
            <a:extLst>
              <a:ext uri="{FF2B5EF4-FFF2-40B4-BE49-F238E27FC236}">
                <a16:creationId xmlns:a16="http://schemas.microsoft.com/office/drawing/2014/main" id="{18933E73-778C-4875-BA00-CDBF7CC2F7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910" y="1320306"/>
            <a:ext cx="11347249" cy="5537694"/>
          </a:xfrm>
        </p:spPr>
      </p:pic>
    </p:spTree>
    <p:extLst>
      <p:ext uri="{BB962C8B-B14F-4D97-AF65-F5344CB8AC3E}">
        <p14:creationId xmlns:p14="http://schemas.microsoft.com/office/powerpoint/2010/main" val="275794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1D70-04F3-49BA-BAE7-1C5D451E1408}"/>
              </a:ext>
            </a:extLst>
          </p:cNvPr>
          <p:cNvSpPr>
            <a:spLocks noGrp="1"/>
          </p:cNvSpPr>
          <p:nvPr>
            <p:ph type="title"/>
          </p:nvPr>
        </p:nvSpPr>
        <p:spPr/>
        <p:txBody>
          <a:bodyPr/>
          <a:lstStyle/>
          <a:p>
            <a:r>
              <a:rPr lang="en-US" dirty="0"/>
              <a:t>Current is the flow of charge </a:t>
            </a:r>
            <a:endParaRPr lang="en-BM" dirty="0"/>
          </a:p>
        </p:txBody>
      </p:sp>
      <p:pic>
        <p:nvPicPr>
          <p:cNvPr id="4" name="Picture 3">
            <a:extLst>
              <a:ext uri="{FF2B5EF4-FFF2-40B4-BE49-F238E27FC236}">
                <a16:creationId xmlns:a16="http://schemas.microsoft.com/office/drawing/2014/main" id="{8FBAF3B5-9841-477B-9B02-9CC73A3A8FD8}"/>
              </a:ext>
            </a:extLst>
          </p:cNvPr>
          <p:cNvPicPr>
            <a:picLocks noChangeAspect="1" noChangeArrowheads="1"/>
          </p:cNvPicPr>
          <p:nvPr/>
        </p:nvPicPr>
        <p:blipFill>
          <a:blip r:embed="rId2" cstate="print"/>
          <a:srcRect/>
          <a:stretch>
            <a:fillRect/>
          </a:stretch>
        </p:blipFill>
        <p:spPr>
          <a:xfrm>
            <a:off x="350647" y="1565566"/>
            <a:ext cx="7409170" cy="419147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396F1E-729B-4963-991A-2C17BE4CFE6B}"/>
                  </a:ext>
                </a:extLst>
              </p:cNvPr>
              <p:cNvSpPr txBox="1"/>
              <p:nvPr/>
            </p:nvSpPr>
            <p:spPr>
              <a:xfrm>
                <a:off x="2558642" y="2025634"/>
                <a:ext cx="66325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𝑡</m:t>
                          </m:r>
                        </m:den>
                      </m:f>
                    </m:oMath>
                  </m:oMathPara>
                </a14:m>
                <a:endParaRPr lang="en-BM" dirty="0"/>
              </a:p>
            </p:txBody>
          </p:sp>
        </mc:Choice>
        <mc:Fallback xmlns="">
          <p:sp>
            <p:nvSpPr>
              <p:cNvPr id="5" name="TextBox 4">
                <a:extLst>
                  <a:ext uri="{FF2B5EF4-FFF2-40B4-BE49-F238E27FC236}">
                    <a16:creationId xmlns:a16="http://schemas.microsoft.com/office/drawing/2014/main" id="{5C396F1E-729B-4963-991A-2C17BE4CFE6B}"/>
                  </a:ext>
                </a:extLst>
              </p:cNvPr>
              <p:cNvSpPr txBox="1">
                <a:spLocks noRot="1" noChangeAspect="1" noMove="1" noResize="1" noEditPoints="1" noAdjustHandles="1" noChangeArrowheads="1" noChangeShapeType="1" noTextEdit="1"/>
              </p:cNvSpPr>
              <p:nvPr/>
            </p:nvSpPr>
            <p:spPr>
              <a:xfrm>
                <a:off x="2558642" y="2025634"/>
                <a:ext cx="663258" cy="520399"/>
              </a:xfrm>
              <a:prstGeom prst="rect">
                <a:avLst/>
              </a:prstGeom>
              <a:blipFill>
                <a:blip r:embed="rId3"/>
                <a:stretch>
                  <a:fillRect/>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9AFD5D-C204-4861-AC87-9D3704672D67}"/>
                  </a:ext>
                </a:extLst>
              </p:cNvPr>
              <p:cNvSpPr txBox="1"/>
              <p:nvPr/>
            </p:nvSpPr>
            <p:spPr>
              <a:xfrm>
                <a:off x="8053431" y="1774246"/>
                <a:ext cx="3787922" cy="4213718"/>
              </a:xfrm>
              <a:prstGeom prst="rect">
                <a:avLst/>
              </a:prstGeom>
              <a:noFill/>
            </p:spPr>
            <p:txBody>
              <a:bodyPr wrap="square" rtlCol="0">
                <a:spAutoFit/>
              </a:bodyPr>
              <a:lstStyle/>
              <a:p>
                <a:r>
                  <a:rPr lang="en-US" dirty="0"/>
                  <a:t>Let’s assume a 2.0 A current through the bulb.  How many electrons are flowing through per second?</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𝐼𝑡</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=2.0 ×1</m:t>
                      </m:r>
                      <m:r>
                        <a:rPr lang="en-US" b="0" i="0" smtClean="0">
                          <a:latin typeface="Cambria Math" panose="02040503050406030204" pitchFamily="18" charset="0"/>
                          <a:ea typeface="Cambria Math" panose="02040503050406030204" pitchFamily="18" charset="0"/>
                        </a:rPr>
                        <m:t>=2 </m:t>
                      </m:r>
                      <m:r>
                        <m:rPr>
                          <m:nor/>
                        </m:rPr>
                        <a:rPr lang="en-US" b="0" i="0" smtClean="0">
                          <a:latin typeface="Cambria Math" panose="02040503050406030204" pitchFamily="18" charset="0"/>
                          <a:ea typeface="Cambria Math" panose="02040503050406030204" pitchFamily="18" charset="0"/>
                        </a:rPr>
                        <m:t>C</m:t>
                      </m:r>
                    </m:oMath>
                  </m:oMathPara>
                </a14:m>
                <a:endParaRPr lang="en-US" dirty="0"/>
              </a:p>
              <a:p>
                <a:endParaRPr lang="en-US" dirty="0"/>
              </a:p>
              <a:p>
                <a:r>
                  <a:rPr lang="en-US" dirty="0"/>
                  <a:t>Each electron carries a charge of </a:t>
                </a:r>
                <a14:m>
                  <m:oMath xmlns:m="http://schemas.openxmlformats.org/officeDocument/2006/math">
                    <m:r>
                      <a:rPr lang="en-US" b="0" i="1" smtClean="0">
                        <a:latin typeface="Cambria Math" panose="02040503050406030204" pitchFamily="18" charset="0"/>
                      </a:rPr>
                      <m:t>1.6 </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oMath>
                </a14:m>
                <a:r>
                  <a:rPr lang="en-US" dirty="0"/>
                  <a:t> C so,</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1.6 </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den>
                      </m:f>
                    </m:oMath>
                  </m:oMathPara>
                </a14:m>
                <a:endParaRPr lang="en-US" dirty="0"/>
              </a:p>
              <a:p>
                <a:r>
                  <a:rPr lang="en-US" dirty="0"/>
                  <a:t>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=1.25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electrons</m:t>
                      </m:r>
                    </m:oMath>
                  </m:oMathPara>
                </a14:m>
                <a:endParaRPr lang="en-BM" dirty="0"/>
              </a:p>
            </p:txBody>
          </p:sp>
        </mc:Choice>
        <mc:Fallback xmlns="">
          <p:sp>
            <p:nvSpPr>
              <p:cNvPr id="6" name="TextBox 5">
                <a:extLst>
                  <a:ext uri="{FF2B5EF4-FFF2-40B4-BE49-F238E27FC236}">
                    <a16:creationId xmlns:a16="http://schemas.microsoft.com/office/drawing/2014/main" id="{5F9AFD5D-C204-4861-AC87-9D3704672D67}"/>
                  </a:ext>
                </a:extLst>
              </p:cNvPr>
              <p:cNvSpPr txBox="1">
                <a:spLocks noRot="1" noChangeAspect="1" noMove="1" noResize="1" noEditPoints="1" noAdjustHandles="1" noChangeArrowheads="1" noChangeShapeType="1" noTextEdit="1"/>
              </p:cNvSpPr>
              <p:nvPr/>
            </p:nvSpPr>
            <p:spPr>
              <a:xfrm>
                <a:off x="8053431" y="1774246"/>
                <a:ext cx="3787922" cy="4213718"/>
              </a:xfrm>
              <a:prstGeom prst="rect">
                <a:avLst/>
              </a:prstGeom>
              <a:blipFill>
                <a:blip r:embed="rId4"/>
                <a:stretch>
                  <a:fillRect l="-1288" t="-724"/>
                </a:stretch>
              </a:blipFill>
            </p:spPr>
            <p:txBody>
              <a:bodyPr/>
              <a:lstStyle/>
              <a:p>
                <a:r>
                  <a:rPr lang="en-BM">
                    <a:noFill/>
                  </a:rPr>
                  <a:t> </a:t>
                </a:r>
              </a:p>
            </p:txBody>
          </p:sp>
        </mc:Fallback>
      </mc:AlternateContent>
    </p:spTree>
    <p:extLst>
      <p:ext uri="{BB962C8B-B14F-4D97-AF65-F5344CB8AC3E}">
        <p14:creationId xmlns:p14="http://schemas.microsoft.com/office/powerpoint/2010/main" val="169349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6266-E0DF-4FB5-8A01-9D4FAEE4F7DF}"/>
              </a:ext>
            </a:extLst>
          </p:cNvPr>
          <p:cNvSpPr>
            <a:spLocks noGrp="1"/>
          </p:cNvSpPr>
          <p:nvPr>
            <p:ph type="title"/>
          </p:nvPr>
        </p:nvSpPr>
        <p:spPr/>
        <p:txBody>
          <a:bodyPr/>
          <a:lstStyle/>
          <a:p>
            <a:r>
              <a:rPr lang="en-US" dirty="0"/>
              <a:t>How fast are they moving?</a:t>
            </a:r>
            <a:endParaRPr lang="en-BM"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692FEA-2A2F-4523-92BE-0FC911162E64}"/>
                  </a:ext>
                </a:extLst>
              </p:cNvPr>
              <p:cNvSpPr>
                <a:spLocks noGrp="1"/>
              </p:cNvSpPr>
              <p:nvPr>
                <p:ph idx="1"/>
              </p:nvPr>
            </p:nvSpPr>
            <p:spPr>
              <a:xfrm>
                <a:off x="4740506" y="1690688"/>
                <a:ext cx="3291254" cy="4585020"/>
              </a:xfrm>
            </p:spPr>
            <p:txBody>
              <a:bodyPr>
                <a:normAutofit/>
              </a:bodyPr>
              <a:lstStyle/>
              <a:p>
                <a:pPr marL="0" indent="0">
                  <a:lnSpc>
                    <a:spcPct val="150000"/>
                  </a:lnSpc>
                  <a:buNone/>
                </a:pPr>
                <a:r>
                  <a:rPr lang="en-US" sz="1800" dirty="0"/>
                  <a:t>Total charge in a section of wire = </a:t>
                </a:r>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b="0" i="1" smtClean="0">
                          <a:latin typeface="Cambria Math" panose="02040503050406030204" pitchFamily="18" charset="0"/>
                        </a:rPr>
                        <m:t>𝑁</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𝑞</m:t>
                      </m:r>
                    </m:oMath>
                  </m:oMathPara>
                </a14:m>
                <a:endParaRPr lang="en-US" sz="1800" b="0" dirty="0">
                  <a:ea typeface="Cambria Math" panose="02040503050406030204" pitchFamily="18" charset="0"/>
                </a:endParaRPr>
              </a:p>
              <a:p>
                <a:pPr marL="0" indent="0">
                  <a:lnSpc>
                    <a:spcPct val="150000"/>
                  </a:lnSpc>
                  <a:buNone/>
                </a:pPr>
                <a:r>
                  <a:rPr lang="en-US" sz="1800" dirty="0"/>
                  <a:t>If there are</a:t>
                </a:r>
                <a:r>
                  <a:rPr lang="en-US" sz="1800" i="1" dirty="0"/>
                  <a:t> n </a:t>
                </a:r>
                <a:r>
                  <a:rPr lang="en-US" sz="1800" dirty="0"/>
                  <a:t>electrons per unit volume we get,</a:t>
                </a:r>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 </m:t>
                      </m:r>
                      <m:r>
                        <a:rPr lang="en-US" sz="1800" b="0" i="1" smtClean="0">
                          <a:latin typeface="Cambria Math" panose="02040503050406030204" pitchFamily="18" charset="0"/>
                        </a:rPr>
                        <m:t>𝐴</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𝑞</m:t>
                      </m:r>
                    </m:oMath>
                  </m:oMathPara>
                </a14:m>
                <a:endParaRPr lang="en-US" sz="1800" dirty="0"/>
              </a:p>
              <a:p>
                <a:pPr marL="0" indent="0">
                  <a:lnSpc>
                    <a:spcPct val="150000"/>
                  </a:lnSpc>
                  <a:buNone/>
                </a:pPr>
                <a:r>
                  <a:rPr lang="en-US" sz="1800" dirty="0"/>
                  <a:t>Current is the rate of flow of charge,</a:t>
                </a:r>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m:t>
                      </m:r>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𝑄</m:t>
                          </m:r>
                        </m:num>
                        <m:den>
                          <m:r>
                            <a:rPr lang="en-US" sz="1800" b="0" i="1" smtClean="0">
                              <a:latin typeface="Cambria Math" panose="02040503050406030204" pitchFamily="18" charset="0"/>
                            </a:rPr>
                            <m:t>𝑡</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𝑛𝐴</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𝑥𝑞</m:t>
                          </m:r>
                        </m:num>
                        <m:den>
                          <m:r>
                            <a:rPr lang="en-US" sz="1800" b="0" i="1" smtClean="0">
                              <a:latin typeface="Cambria Math" panose="02040503050406030204" pitchFamily="18" charset="0"/>
                            </a:rPr>
                            <m:t>𝑡</m:t>
                          </m:r>
                        </m:den>
                      </m:f>
                    </m:oMath>
                  </m:oMathPara>
                </a14:m>
                <a:endParaRPr lang="en-US" sz="1800" dirty="0"/>
              </a:p>
              <a:p>
                <a:pPr marL="0"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m:t>
                      </m:r>
                      <m:r>
                        <a:rPr lang="en-US" sz="1800" b="0" i="1" smtClean="0">
                          <a:latin typeface="Cambria Math" panose="02040503050406030204" pitchFamily="18" charset="0"/>
                        </a:rPr>
                        <m:t>=</m:t>
                      </m:r>
                      <m:r>
                        <a:rPr lang="en-US" sz="1800" b="0" i="1" smtClean="0">
                          <a:latin typeface="Cambria Math" panose="02040503050406030204" pitchFamily="18" charset="0"/>
                        </a:rPr>
                        <m:t>𝑛𝐴𝑞𝑣</m:t>
                      </m:r>
                    </m:oMath>
                  </m:oMathPara>
                </a14:m>
                <a:endParaRPr lang="en-US" sz="1800" b="0" dirty="0"/>
              </a:p>
            </p:txBody>
          </p:sp>
        </mc:Choice>
        <mc:Fallback>
          <p:sp>
            <p:nvSpPr>
              <p:cNvPr id="3" name="Content Placeholder 2">
                <a:extLst>
                  <a:ext uri="{FF2B5EF4-FFF2-40B4-BE49-F238E27FC236}">
                    <a16:creationId xmlns:a16="http://schemas.microsoft.com/office/drawing/2014/main" id="{4E692FEA-2A2F-4523-92BE-0FC911162E64}"/>
                  </a:ext>
                </a:extLst>
              </p:cNvPr>
              <p:cNvSpPr>
                <a:spLocks noGrp="1" noRot="1" noChangeAspect="1" noMove="1" noResize="1" noEditPoints="1" noAdjustHandles="1" noChangeArrowheads="1" noChangeShapeType="1" noTextEdit="1"/>
              </p:cNvSpPr>
              <p:nvPr>
                <p:ph idx="1"/>
              </p:nvPr>
            </p:nvSpPr>
            <p:spPr>
              <a:xfrm>
                <a:off x="4740506" y="1690688"/>
                <a:ext cx="3291254" cy="4585020"/>
              </a:xfrm>
              <a:blipFill>
                <a:blip r:embed="rId2"/>
                <a:stretch>
                  <a:fillRect l="-1667" r="-2778"/>
                </a:stretch>
              </a:blipFill>
            </p:spPr>
            <p:txBody>
              <a:bodyPr/>
              <a:lstStyle/>
              <a:p>
                <a:r>
                  <a:rPr lang="en-BM">
                    <a:noFill/>
                  </a:rPr>
                  <a:t> </a:t>
                </a:r>
              </a:p>
            </p:txBody>
          </p:sp>
        </mc:Fallback>
      </mc:AlternateContent>
      <p:pic>
        <p:nvPicPr>
          <p:cNvPr id="5" name="Picture 4" descr="F20.03">
            <a:extLst>
              <a:ext uri="{FF2B5EF4-FFF2-40B4-BE49-F238E27FC236}">
                <a16:creationId xmlns:a16="http://schemas.microsoft.com/office/drawing/2014/main" id="{5094E6A5-B644-4AB0-AEF8-62EA549FCC8B}"/>
              </a:ext>
            </a:extLst>
          </p:cNvPr>
          <p:cNvPicPr>
            <a:picLocks noChangeAspect="1" noChangeArrowheads="1"/>
          </p:cNvPicPr>
          <p:nvPr/>
        </p:nvPicPr>
        <p:blipFill>
          <a:blip r:embed="rId3" cstate="print"/>
          <a:srcRect/>
          <a:stretch>
            <a:fillRect/>
          </a:stretch>
        </p:blipFill>
        <p:spPr bwMode="auto">
          <a:xfrm>
            <a:off x="838200" y="2359880"/>
            <a:ext cx="3276600" cy="1867968"/>
          </a:xfrm>
          <a:prstGeom prst="rect">
            <a:avLst/>
          </a:prstGeom>
          <a:noFill/>
          <a:ln w="9525">
            <a:noFill/>
            <a:miter lim="800000"/>
            <a:headEnd/>
            <a:tailEnd/>
          </a:ln>
        </p:spPr>
      </p:pic>
    </p:spTree>
    <p:extLst>
      <p:ext uri="{BB962C8B-B14F-4D97-AF65-F5344CB8AC3E}">
        <p14:creationId xmlns:p14="http://schemas.microsoft.com/office/powerpoint/2010/main" val="22881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E848-B7CA-4DE1-8F6A-441599C588D9}"/>
              </a:ext>
            </a:extLst>
          </p:cNvPr>
          <p:cNvSpPr>
            <a:spLocks noGrp="1"/>
          </p:cNvSpPr>
          <p:nvPr>
            <p:ph type="title"/>
          </p:nvPr>
        </p:nvSpPr>
        <p:spPr/>
        <p:txBody>
          <a:bodyPr/>
          <a:lstStyle/>
          <a:p>
            <a:r>
              <a:rPr lang="en-US" dirty="0"/>
              <a:t>EXAMPLE</a:t>
            </a:r>
            <a:endParaRPr lang="en-BM"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78E96-014C-4E1B-997C-C59564F5E5DE}"/>
                  </a:ext>
                </a:extLst>
              </p:cNvPr>
              <p:cNvSpPr>
                <a:spLocks noGrp="1"/>
              </p:cNvSpPr>
              <p:nvPr>
                <p:ph idx="1"/>
              </p:nvPr>
            </p:nvSpPr>
            <p:spPr>
              <a:xfrm>
                <a:off x="838200" y="1441938"/>
                <a:ext cx="10515600" cy="4735025"/>
              </a:xfrm>
            </p:spPr>
            <p:txBody>
              <a:bodyPr/>
              <a:lstStyle/>
              <a:p>
                <a:pPr marL="0" indent="0">
                  <a:lnSpc>
                    <a:spcPct val="150000"/>
                  </a:lnSpc>
                  <a:buNone/>
                </a:pPr>
                <a:r>
                  <a:rPr lang="en-US" sz="2000" dirty="0">
                    <a:solidFill>
                      <a:schemeClr val="tx1"/>
                    </a:solidFill>
                  </a:rPr>
                  <a:t>A copper wire of cross-sectional area </a:t>
                </a:r>
                <a14:m>
                  <m:oMath xmlns:m="http://schemas.openxmlformats.org/officeDocument/2006/math">
                    <m:r>
                      <a:rPr lang="en-US" sz="2000" b="0" i="1" smtClean="0">
                        <a:solidFill>
                          <a:schemeClr val="tx1"/>
                        </a:solidFill>
                        <a:latin typeface="Cambria Math" panose="02040503050406030204" pitchFamily="18" charset="0"/>
                      </a:rPr>
                      <m:t>3.0 </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−6</m:t>
                        </m:r>
                      </m:sup>
                    </m:sSup>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m:rPr>
                            <m:nor/>
                          </m:rPr>
                          <a:rPr lang="en-US" sz="2000" b="0" i="0" smtClean="0">
                            <a:solidFill>
                              <a:schemeClr val="tx1"/>
                            </a:solidFill>
                            <a:latin typeface="Cambria Math" panose="02040503050406030204" pitchFamily="18" charset="0"/>
                            <a:ea typeface="Cambria Math" panose="02040503050406030204" pitchFamily="18" charset="0"/>
                          </a:rPr>
                          <m:t>m</m:t>
                        </m:r>
                      </m:e>
                      <m:sup>
                        <m:r>
                          <a:rPr lang="en-US" sz="2000" b="0" i="1" smtClean="0">
                            <a:solidFill>
                              <a:schemeClr val="tx1"/>
                            </a:solidFill>
                            <a:latin typeface="Cambria Math" panose="02040503050406030204" pitchFamily="18" charset="0"/>
                            <a:ea typeface="Cambria Math" panose="02040503050406030204" pitchFamily="18" charset="0"/>
                          </a:rPr>
                          <m:t>2</m:t>
                        </m:r>
                      </m:sup>
                    </m:sSup>
                  </m:oMath>
                </a14:m>
                <a:r>
                  <a:rPr lang="en-US" sz="2000" dirty="0">
                    <a:solidFill>
                      <a:schemeClr val="tx1"/>
                    </a:solidFill>
                  </a:rPr>
                  <a:t> carries a current of </a:t>
                </a:r>
                <a14:m>
                  <m:oMath xmlns:m="http://schemas.openxmlformats.org/officeDocument/2006/math">
                    <m:r>
                      <a:rPr lang="en-US" sz="2000" b="0" i="1" smtClean="0">
                        <a:solidFill>
                          <a:schemeClr val="tx1"/>
                        </a:solidFill>
                        <a:latin typeface="Cambria Math" panose="02040503050406030204" pitchFamily="18" charset="0"/>
                      </a:rPr>
                      <m:t>10.0 </m:t>
                    </m:r>
                    <m:r>
                      <m:rPr>
                        <m:nor/>
                      </m:rPr>
                      <a:rPr lang="en-US" sz="2000" b="0" i="0" smtClean="0">
                        <a:solidFill>
                          <a:schemeClr val="tx1"/>
                        </a:solidFill>
                        <a:latin typeface="Cambria Math" panose="02040503050406030204" pitchFamily="18" charset="0"/>
                      </a:rPr>
                      <m:t>A</m:t>
                    </m:r>
                    <m:r>
                      <m:rPr>
                        <m:nor/>
                      </m:rPr>
                      <a:rPr lang="en-US" sz="2000" b="0" i="0" smtClean="0">
                        <a:solidFill>
                          <a:schemeClr val="tx1"/>
                        </a:solidFill>
                        <a:latin typeface="Cambria Math" panose="02040503050406030204" pitchFamily="18" charset="0"/>
                      </a:rPr>
                      <m:t>.</m:t>
                    </m:r>
                  </m:oMath>
                </a14:m>
                <a:r>
                  <a:rPr lang="en-US" sz="2000" dirty="0">
                    <a:solidFill>
                      <a:schemeClr val="tx1"/>
                    </a:solidFill>
                  </a:rPr>
                  <a:t>  Density of copper  is </a:t>
                </a:r>
                <a14:m>
                  <m:oMath xmlns:m="http://schemas.openxmlformats.org/officeDocument/2006/math">
                    <m:r>
                      <a:rPr lang="en-US" sz="2000" b="0" i="1" smtClean="0">
                        <a:solidFill>
                          <a:schemeClr val="tx1"/>
                        </a:solidFill>
                        <a:latin typeface="Cambria Math" panose="02040503050406030204" pitchFamily="18" charset="0"/>
                      </a:rPr>
                      <m:t>8.92 </m:t>
                    </m:r>
                    <m:r>
                      <m:rPr>
                        <m:nor/>
                      </m:rPr>
                      <a:rPr lang="en-US" sz="2000" b="0" i="0" smtClean="0">
                        <a:solidFill>
                          <a:schemeClr val="tx1"/>
                        </a:solidFill>
                        <a:latin typeface="Cambria Math" panose="02040503050406030204" pitchFamily="18" charset="0"/>
                      </a:rPr>
                      <m:t>g</m:t>
                    </m:r>
                    <m:r>
                      <m:rPr>
                        <m:nor/>
                      </m:rPr>
                      <a:rPr lang="en-US" sz="2000" b="0" i="0"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m:rPr>
                            <m:nor/>
                          </m:rPr>
                          <a:rPr lang="en-US" sz="2000" b="0" i="0" smtClean="0">
                            <a:solidFill>
                              <a:schemeClr val="tx1"/>
                            </a:solidFill>
                            <a:latin typeface="Cambria Math" panose="02040503050406030204" pitchFamily="18" charset="0"/>
                          </a:rPr>
                          <m:t>cm</m:t>
                        </m:r>
                      </m:e>
                      <m:sup>
                        <m:r>
                          <a:rPr lang="en-US" sz="2000" b="0" i="1" smtClean="0">
                            <a:solidFill>
                              <a:schemeClr val="tx1"/>
                            </a:solidFill>
                            <a:latin typeface="Cambria Math" panose="02040503050406030204" pitchFamily="18" charset="0"/>
                          </a:rPr>
                          <m:t>3</m:t>
                        </m:r>
                      </m:sup>
                    </m:sSup>
                  </m:oMath>
                </a14:m>
                <a:r>
                  <a:rPr lang="en-US" sz="2000" dirty="0">
                    <a:solidFill>
                      <a:schemeClr val="tx1"/>
                    </a:solidFill>
                  </a:rPr>
                  <a:t> and its atomic mass is </a:t>
                </a:r>
                <a14:m>
                  <m:oMath xmlns:m="http://schemas.openxmlformats.org/officeDocument/2006/math">
                    <m:r>
                      <a:rPr lang="en-US" sz="2000" b="0" i="1" smtClean="0">
                        <a:solidFill>
                          <a:schemeClr val="tx1"/>
                        </a:solidFill>
                        <a:latin typeface="Cambria Math" panose="02040503050406030204" pitchFamily="18" charset="0"/>
                      </a:rPr>
                      <m:t>63.5 </m:t>
                    </m:r>
                    <m:r>
                      <m:rPr>
                        <m:nor/>
                      </m:rPr>
                      <a:rPr lang="en-US" sz="2000" b="0" i="0" smtClean="0">
                        <a:solidFill>
                          <a:schemeClr val="tx1"/>
                        </a:solidFill>
                        <a:latin typeface="Cambria Math" panose="02040503050406030204" pitchFamily="18" charset="0"/>
                      </a:rPr>
                      <m:t>u</m:t>
                    </m:r>
                  </m:oMath>
                </a14:m>
                <a:r>
                  <a:rPr lang="en-US" sz="2000" dirty="0">
                    <a:solidFill>
                      <a:schemeClr val="tx1"/>
                    </a:solidFill>
                  </a:rPr>
                  <a:t>.</a:t>
                </a:r>
              </a:p>
              <a:p>
                <a:pPr marL="0" indent="0">
                  <a:buNone/>
                </a:pPr>
                <a:endParaRPr lang="en-BM" dirty="0"/>
              </a:p>
            </p:txBody>
          </p:sp>
        </mc:Choice>
        <mc:Fallback xmlns="">
          <p:sp>
            <p:nvSpPr>
              <p:cNvPr id="3" name="Content Placeholder 2">
                <a:extLst>
                  <a:ext uri="{FF2B5EF4-FFF2-40B4-BE49-F238E27FC236}">
                    <a16:creationId xmlns:a16="http://schemas.microsoft.com/office/drawing/2014/main" id="{7B678E96-014C-4E1B-997C-C59564F5E5DE}"/>
                  </a:ext>
                </a:extLst>
              </p:cNvPr>
              <p:cNvSpPr>
                <a:spLocks noGrp="1" noRot="1" noChangeAspect="1" noMove="1" noResize="1" noEditPoints="1" noAdjustHandles="1" noChangeArrowheads="1" noChangeShapeType="1" noTextEdit="1"/>
              </p:cNvSpPr>
              <p:nvPr>
                <p:ph idx="1"/>
              </p:nvPr>
            </p:nvSpPr>
            <p:spPr>
              <a:xfrm>
                <a:off x="838200" y="1441938"/>
                <a:ext cx="10515600" cy="4735025"/>
              </a:xfrm>
              <a:blipFill>
                <a:blip r:embed="rId2"/>
                <a:stretch>
                  <a:fillRect l="-638" r="-58"/>
                </a:stretch>
              </a:blipFill>
            </p:spPr>
            <p:txBody>
              <a:bodyPr/>
              <a:lstStyle/>
              <a:p>
                <a:r>
                  <a:rPr lang="en-BM">
                    <a:noFill/>
                  </a:rPr>
                  <a:t> </a:t>
                </a:r>
              </a:p>
            </p:txBody>
          </p:sp>
        </mc:Fallback>
      </mc:AlternateContent>
    </p:spTree>
    <p:extLst>
      <p:ext uri="{BB962C8B-B14F-4D97-AF65-F5344CB8AC3E}">
        <p14:creationId xmlns:p14="http://schemas.microsoft.com/office/powerpoint/2010/main" val="252306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22E8-E478-4398-855C-12C5372B78D5}"/>
              </a:ext>
            </a:extLst>
          </p:cNvPr>
          <p:cNvSpPr>
            <a:spLocks noGrp="1"/>
          </p:cNvSpPr>
          <p:nvPr>
            <p:ph type="title"/>
          </p:nvPr>
        </p:nvSpPr>
        <p:spPr/>
        <p:txBody>
          <a:bodyPr/>
          <a:lstStyle/>
          <a:p>
            <a:r>
              <a:rPr lang="en-US" dirty="0"/>
              <a:t>Is it only electrons that move?</a:t>
            </a:r>
            <a:endParaRPr lang="en-BM" dirty="0"/>
          </a:p>
        </p:txBody>
      </p:sp>
      <p:sp>
        <p:nvSpPr>
          <p:cNvPr id="3" name="Content Placeholder 2">
            <a:extLst>
              <a:ext uri="{FF2B5EF4-FFF2-40B4-BE49-F238E27FC236}">
                <a16:creationId xmlns:a16="http://schemas.microsoft.com/office/drawing/2014/main" id="{3DD23A40-DAA2-407B-B0E5-0292F8C80144}"/>
              </a:ext>
            </a:extLst>
          </p:cNvPr>
          <p:cNvSpPr>
            <a:spLocks noGrp="1"/>
          </p:cNvSpPr>
          <p:nvPr>
            <p:ph idx="1"/>
          </p:nvPr>
        </p:nvSpPr>
        <p:spPr>
          <a:xfrm>
            <a:off x="615820" y="1825625"/>
            <a:ext cx="3806890" cy="4351338"/>
          </a:xfrm>
        </p:spPr>
        <p:txBody>
          <a:bodyPr/>
          <a:lstStyle/>
          <a:p>
            <a:pPr marL="0" indent="0">
              <a:buNone/>
            </a:pPr>
            <a:r>
              <a:rPr lang="en-US" dirty="0"/>
              <a:t>In solid conductors, yes.</a:t>
            </a:r>
          </a:p>
          <a:p>
            <a:pPr marL="0" indent="0">
              <a:buNone/>
            </a:pPr>
            <a:endParaRPr lang="en-US" dirty="0"/>
          </a:p>
          <a:p>
            <a:pPr marL="0" indent="0">
              <a:buNone/>
            </a:pPr>
            <a:r>
              <a:rPr lang="en-US" dirty="0"/>
              <a:t>However, in ionic solutions, the positive and negative ions both can move.  Going to leave this aspect to chemistry lectures though!</a:t>
            </a:r>
            <a:endParaRPr lang="en-BM" dirty="0"/>
          </a:p>
        </p:txBody>
      </p:sp>
      <p:pic>
        <p:nvPicPr>
          <p:cNvPr id="4098" name="Picture 2" descr="Image result for electrolysis">
            <a:extLst>
              <a:ext uri="{FF2B5EF4-FFF2-40B4-BE49-F238E27FC236}">
                <a16:creationId xmlns:a16="http://schemas.microsoft.com/office/drawing/2014/main" id="{91804F5E-2089-4C78-8120-EED7175D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760" y="2234406"/>
            <a:ext cx="6096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33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580</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Office Theme</vt:lpstr>
      <vt:lpstr>Principles of Physics II</vt:lpstr>
      <vt:lpstr>Why Learn about Electricity?</vt:lpstr>
      <vt:lpstr>What do we need for a simple circuit?</vt:lpstr>
      <vt:lpstr>Charged Particles</vt:lpstr>
      <vt:lpstr>What is moving in the circuit?</vt:lpstr>
      <vt:lpstr>Current is the flow of charge </vt:lpstr>
      <vt:lpstr>How fast are they moving?</vt:lpstr>
      <vt:lpstr>EXAMPLE</vt:lpstr>
      <vt:lpstr>Is it only electrons that move?</vt:lpstr>
      <vt:lpstr>Cells and Batteries</vt:lpstr>
      <vt:lpstr>Circuit diagrams</vt:lpstr>
      <vt:lpstr>Water Model</vt:lpstr>
      <vt:lpstr>How can we measure the current?</vt:lpstr>
      <vt:lpstr>Mini-lab</vt:lpstr>
      <vt:lpstr>What is Voltage?</vt:lpstr>
      <vt:lpstr>Mini-lab</vt:lpstr>
      <vt:lpstr>Voltage – other names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Physics II</dc:title>
  <dc:creator>Wright, Paul</dc:creator>
  <cp:lastModifiedBy>Wright, Paul</cp:lastModifiedBy>
  <cp:revision>59</cp:revision>
  <cp:lastPrinted>2021-02-15T17:43:33Z</cp:lastPrinted>
  <dcterms:created xsi:type="dcterms:W3CDTF">2021-01-31T17:45:50Z</dcterms:created>
  <dcterms:modified xsi:type="dcterms:W3CDTF">2021-04-02T13:16:37Z</dcterms:modified>
</cp:coreProperties>
</file>