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5" r:id="rId2"/>
    <p:sldId id="390" r:id="rId3"/>
    <p:sldId id="391" r:id="rId4"/>
    <p:sldId id="392" r:id="rId5"/>
    <p:sldId id="407" r:id="rId6"/>
    <p:sldId id="315" r:id="rId7"/>
    <p:sldId id="335" r:id="rId8"/>
    <p:sldId id="334" r:id="rId9"/>
    <p:sldId id="333" r:id="rId10"/>
    <p:sldId id="408" r:id="rId11"/>
    <p:sldId id="403" r:id="rId12"/>
    <p:sldId id="409" r:id="rId13"/>
    <p:sldId id="404" r:id="rId14"/>
    <p:sldId id="406" r:id="rId15"/>
    <p:sldId id="400" r:id="rId16"/>
    <p:sldId id="393" r:id="rId17"/>
    <p:sldId id="395" r:id="rId18"/>
    <p:sldId id="396" r:id="rId19"/>
    <p:sldId id="327" r:id="rId20"/>
    <p:sldId id="401" r:id="rId21"/>
    <p:sldId id="402" r:id="rId22"/>
    <p:sldId id="394" r:id="rId23"/>
    <p:sldId id="397" r:id="rId24"/>
    <p:sldId id="398" r:id="rId25"/>
    <p:sldId id="399" r:id="rId26"/>
  </p:sldIdLst>
  <p:sldSz cx="12192000" cy="6858000"/>
  <p:notesSz cx="7023100" cy="9309100"/>
  <p:defaultText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72"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BM"/>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9367B281-AD42-4FF4-B854-51078A8105DB}" type="datetimeFigureOut">
              <a:rPr lang="en-BM" smtClean="0"/>
              <a:t>15 Feb 2021</a:t>
            </a:fld>
            <a:endParaRPr lang="en-BM"/>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BM"/>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BM"/>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CB12851D-936A-4DC7-8D79-4153DC17C5FC}" type="slidenum">
              <a:rPr lang="en-BM" smtClean="0"/>
              <a:t>‹#›</a:t>
            </a:fld>
            <a:endParaRPr lang="en-BM"/>
          </a:p>
        </p:txBody>
      </p:sp>
    </p:spTree>
    <p:extLst>
      <p:ext uri="{BB962C8B-B14F-4D97-AF65-F5344CB8AC3E}">
        <p14:creationId xmlns:p14="http://schemas.microsoft.com/office/powerpoint/2010/main" val="110801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E4E7-8630-4FC8-BEA4-996C3C013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M"/>
          </a:p>
        </p:txBody>
      </p:sp>
      <p:sp>
        <p:nvSpPr>
          <p:cNvPr id="3" name="Subtitle 2">
            <a:extLst>
              <a:ext uri="{FF2B5EF4-FFF2-40B4-BE49-F238E27FC236}">
                <a16:creationId xmlns:a16="http://schemas.microsoft.com/office/drawing/2014/main" id="{05AC6C8F-2FA9-408D-88FF-ACE798330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M"/>
          </a:p>
        </p:txBody>
      </p:sp>
      <p:sp>
        <p:nvSpPr>
          <p:cNvPr id="4" name="Date Placeholder 3">
            <a:extLst>
              <a:ext uri="{FF2B5EF4-FFF2-40B4-BE49-F238E27FC236}">
                <a16:creationId xmlns:a16="http://schemas.microsoft.com/office/drawing/2014/main" id="{D9AE33E7-7AED-4B01-97D2-0FBE46D38A89}"/>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5" name="Footer Placeholder 4">
            <a:extLst>
              <a:ext uri="{FF2B5EF4-FFF2-40B4-BE49-F238E27FC236}">
                <a16:creationId xmlns:a16="http://schemas.microsoft.com/office/drawing/2014/main" id="{A0DADD1F-0DB9-474D-9A7A-8E9DF3B63A19}"/>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B59E35AC-F122-43C5-B313-4623D5484FC7}"/>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426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2544-C1E2-422D-9D83-FE2E92FFE567}"/>
              </a:ext>
            </a:extLst>
          </p:cNvPr>
          <p:cNvSpPr>
            <a:spLocks noGrp="1"/>
          </p:cNvSpPr>
          <p:nvPr>
            <p:ph type="title"/>
          </p:nvPr>
        </p:nvSpPr>
        <p:spPr/>
        <p:txBody>
          <a:bodyPr/>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DE80AEB5-CFF8-4FF8-96BF-8A45C909B2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7911AF12-5A4D-4E9E-AA38-273A8EFC94D5}"/>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5" name="Footer Placeholder 4">
            <a:extLst>
              <a:ext uri="{FF2B5EF4-FFF2-40B4-BE49-F238E27FC236}">
                <a16:creationId xmlns:a16="http://schemas.microsoft.com/office/drawing/2014/main" id="{4939862B-C636-4B7B-8AAE-AA64354BE495}"/>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BC9F15BF-7A54-4C49-A88D-0FF9A72CD81F}"/>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44597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769BC-6BF1-4315-A102-ABED626915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9CE7FB8F-B6D7-4354-B6A4-A0D85AF94F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E174CD5D-8C3F-4A8D-AE25-315A28085B30}"/>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5" name="Footer Placeholder 4">
            <a:extLst>
              <a:ext uri="{FF2B5EF4-FFF2-40B4-BE49-F238E27FC236}">
                <a16:creationId xmlns:a16="http://schemas.microsoft.com/office/drawing/2014/main" id="{3317F36F-9D76-4D19-8222-D4AAF345761F}"/>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56A80801-F60A-44B8-B8BD-C7368BD76AB2}"/>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35531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5AFE-C79D-4AAF-B7C2-63B9EF4289BC}"/>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F5DB59C3-A58A-4A04-A528-1095971B35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4A0F3D75-4299-42FD-8ED7-4F5A1A021323}"/>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5" name="Footer Placeholder 4">
            <a:extLst>
              <a:ext uri="{FF2B5EF4-FFF2-40B4-BE49-F238E27FC236}">
                <a16:creationId xmlns:a16="http://schemas.microsoft.com/office/drawing/2014/main" id="{B701ECE3-6A6C-4B2C-B527-45011ACEED96}"/>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08F8635B-C24E-42A9-B7D9-C59D2B2AF2DC}"/>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852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3720-4215-474F-83B8-3D02DD246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M"/>
          </a:p>
        </p:txBody>
      </p:sp>
      <p:sp>
        <p:nvSpPr>
          <p:cNvPr id="3" name="Text Placeholder 2">
            <a:extLst>
              <a:ext uri="{FF2B5EF4-FFF2-40B4-BE49-F238E27FC236}">
                <a16:creationId xmlns:a16="http://schemas.microsoft.com/office/drawing/2014/main" id="{1FFCDA75-025E-48A8-B51D-AB43D9300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94622-854C-480A-9162-57288FDE6C3D}"/>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5" name="Footer Placeholder 4">
            <a:extLst>
              <a:ext uri="{FF2B5EF4-FFF2-40B4-BE49-F238E27FC236}">
                <a16:creationId xmlns:a16="http://schemas.microsoft.com/office/drawing/2014/main" id="{16D628FF-F0C1-477D-A3D5-4C967BED8167}"/>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882233BF-63A3-4BF2-A40C-75625B57A007}"/>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318968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2529-77ED-4784-A2D0-B03669FB8713}"/>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40C86C5F-69EC-493B-B931-E1C6D48D0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Content Placeholder 3">
            <a:extLst>
              <a:ext uri="{FF2B5EF4-FFF2-40B4-BE49-F238E27FC236}">
                <a16:creationId xmlns:a16="http://schemas.microsoft.com/office/drawing/2014/main" id="{4D408AA5-E7B5-49C1-8B7B-B6F1E830F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Date Placeholder 4">
            <a:extLst>
              <a:ext uri="{FF2B5EF4-FFF2-40B4-BE49-F238E27FC236}">
                <a16:creationId xmlns:a16="http://schemas.microsoft.com/office/drawing/2014/main" id="{5F310477-D088-4702-965D-EA377D1B1053}"/>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6" name="Footer Placeholder 5">
            <a:extLst>
              <a:ext uri="{FF2B5EF4-FFF2-40B4-BE49-F238E27FC236}">
                <a16:creationId xmlns:a16="http://schemas.microsoft.com/office/drawing/2014/main" id="{4B026AC5-5577-4DE6-9D75-EF0DFD694884}"/>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1887B7A7-97B6-4BF4-8925-A39CA59D99E1}"/>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6446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7F6F-CA6F-41B0-9698-2D82FE98DE19}"/>
              </a:ext>
            </a:extLst>
          </p:cNvPr>
          <p:cNvSpPr>
            <a:spLocks noGrp="1"/>
          </p:cNvSpPr>
          <p:nvPr>
            <p:ph type="title"/>
          </p:nvPr>
        </p:nvSpPr>
        <p:spPr>
          <a:xfrm>
            <a:off x="839788" y="365125"/>
            <a:ext cx="10515600" cy="1325563"/>
          </a:xfrm>
        </p:spPr>
        <p:txBody>
          <a:bodyPr/>
          <a:lstStyle/>
          <a:p>
            <a:r>
              <a:rPr lang="en-US"/>
              <a:t>Click to edit Master title style</a:t>
            </a:r>
            <a:endParaRPr lang="en-BM"/>
          </a:p>
        </p:txBody>
      </p:sp>
      <p:sp>
        <p:nvSpPr>
          <p:cNvPr id="3" name="Text Placeholder 2">
            <a:extLst>
              <a:ext uri="{FF2B5EF4-FFF2-40B4-BE49-F238E27FC236}">
                <a16:creationId xmlns:a16="http://schemas.microsoft.com/office/drawing/2014/main" id="{D4B635E7-750A-424D-B4E2-4F3CAD079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709221-BE15-4628-8464-43B001C332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Text Placeholder 4">
            <a:extLst>
              <a:ext uri="{FF2B5EF4-FFF2-40B4-BE49-F238E27FC236}">
                <a16:creationId xmlns:a16="http://schemas.microsoft.com/office/drawing/2014/main" id="{3F597CC2-6711-4625-A8B2-EE3D6BE21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482BA-14E3-44B9-884C-F630E24B8C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7" name="Date Placeholder 6">
            <a:extLst>
              <a:ext uri="{FF2B5EF4-FFF2-40B4-BE49-F238E27FC236}">
                <a16:creationId xmlns:a16="http://schemas.microsoft.com/office/drawing/2014/main" id="{1A5CF380-2E89-4B43-ABF7-A2E831B7A043}"/>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8" name="Footer Placeholder 7">
            <a:extLst>
              <a:ext uri="{FF2B5EF4-FFF2-40B4-BE49-F238E27FC236}">
                <a16:creationId xmlns:a16="http://schemas.microsoft.com/office/drawing/2014/main" id="{EF09A4A2-5588-42E5-A270-2565A45CFD30}"/>
              </a:ext>
            </a:extLst>
          </p:cNvPr>
          <p:cNvSpPr>
            <a:spLocks noGrp="1"/>
          </p:cNvSpPr>
          <p:nvPr>
            <p:ph type="ftr" sz="quarter" idx="11"/>
          </p:nvPr>
        </p:nvSpPr>
        <p:spPr/>
        <p:txBody>
          <a:bodyPr/>
          <a:lstStyle/>
          <a:p>
            <a:endParaRPr lang="en-BM"/>
          </a:p>
        </p:txBody>
      </p:sp>
      <p:sp>
        <p:nvSpPr>
          <p:cNvPr id="9" name="Slide Number Placeholder 8">
            <a:extLst>
              <a:ext uri="{FF2B5EF4-FFF2-40B4-BE49-F238E27FC236}">
                <a16:creationId xmlns:a16="http://schemas.microsoft.com/office/drawing/2014/main" id="{5CFD8751-C25A-4EBE-A473-B7885F180E16}"/>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03840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D528-7BEF-46B3-97F0-84CEF0EE23D3}"/>
              </a:ext>
            </a:extLst>
          </p:cNvPr>
          <p:cNvSpPr>
            <a:spLocks noGrp="1"/>
          </p:cNvSpPr>
          <p:nvPr>
            <p:ph type="title"/>
          </p:nvPr>
        </p:nvSpPr>
        <p:spPr/>
        <p:txBody>
          <a:bodyPr/>
          <a:lstStyle/>
          <a:p>
            <a:r>
              <a:rPr lang="en-US"/>
              <a:t>Click to edit Master title style</a:t>
            </a:r>
            <a:endParaRPr lang="en-BM"/>
          </a:p>
        </p:txBody>
      </p:sp>
      <p:sp>
        <p:nvSpPr>
          <p:cNvPr id="3" name="Date Placeholder 2">
            <a:extLst>
              <a:ext uri="{FF2B5EF4-FFF2-40B4-BE49-F238E27FC236}">
                <a16:creationId xmlns:a16="http://schemas.microsoft.com/office/drawing/2014/main" id="{1A93C467-20C8-4AE0-AC62-5FABD95E965F}"/>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4" name="Footer Placeholder 3">
            <a:extLst>
              <a:ext uri="{FF2B5EF4-FFF2-40B4-BE49-F238E27FC236}">
                <a16:creationId xmlns:a16="http://schemas.microsoft.com/office/drawing/2014/main" id="{61BE5091-CD6B-4CB1-B7ED-CDD02375E463}"/>
              </a:ext>
            </a:extLst>
          </p:cNvPr>
          <p:cNvSpPr>
            <a:spLocks noGrp="1"/>
          </p:cNvSpPr>
          <p:nvPr>
            <p:ph type="ftr" sz="quarter" idx="11"/>
          </p:nvPr>
        </p:nvSpPr>
        <p:spPr/>
        <p:txBody>
          <a:bodyPr/>
          <a:lstStyle/>
          <a:p>
            <a:endParaRPr lang="en-BM"/>
          </a:p>
        </p:txBody>
      </p:sp>
      <p:sp>
        <p:nvSpPr>
          <p:cNvPr id="5" name="Slide Number Placeholder 4">
            <a:extLst>
              <a:ext uri="{FF2B5EF4-FFF2-40B4-BE49-F238E27FC236}">
                <a16:creationId xmlns:a16="http://schemas.microsoft.com/office/drawing/2014/main" id="{946671E9-1284-4399-AA37-2CC6627A3163}"/>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62291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829B1-6052-496B-AEF5-29033F343002}"/>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3" name="Footer Placeholder 2">
            <a:extLst>
              <a:ext uri="{FF2B5EF4-FFF2-40B4-BE49-F238E27FC236}">
                <a16:creationId xmlns:a16="http://schemas.microsoft.com/office/drawing/2014/main" id="{003757CD-BB6F-4CC1-A0B1-9B77FEAA520E}"/>
              </a:ext>
            </a:extLst>
          </p:cNvPr>
          <p:cNvSpPr>
            <a:spLocks noGrp="1"/>
          </p:cNvSpPr>
          <p:nvPr>
            <p:ph type="ftr" sz="quarter" idx="11"/>
          </p:nvPr>
        </p:nvSpPr>
        <p:spPr/>
        <p:txBody>
          <a:bodyPr/>
          <a:lstStyle/>
          <a:p>
            <a:endParaRPr lang="en-BM"/>
          </a:p>
        </p:txBody>
      </p:sp>
      <p:sp>
        <p:nvSpPr>
          <p:cNvPr id="4" name="Slide Number Placeholder 3">
            <a:extLst>
              <a:ext uri="{FF2B5EF4-FFF2-40B4-BE49-F238E27FC236}">
                <a16:creationId xmlns:a16="http://schemas.microsoft.com/office/drawing/2014/main" id="{BF167247-F385-46E7-AF34-76AF569F7D19}"/>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76870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BE2C-C64F-4665-86BC-A63D8DBEF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Content Placeholder 2">
            <a:extLst>
              <a:ext uri="{FF2B5EF4-FFF2-40B4-BE49-F238E27FC236}">
                <a16:creationId xmlns:a16="http://schemas.microsoft.com/office/drawing/2014/main" id="{6BC3E9EA-312C-413C-BB2F-F6899A7B2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Text Placeholder 3">
            <a:extLst>
              <a:ext uri="{FF2B5EF4-FFF2-40B4-BE49-F238E27FC236}">
                <a16:creationId xmlns:a16="http://schemas.microsoft.com/office/drawing/2014/main" id="{A6B7C9EA-A7DC-4D25-A93C-2FD20D415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2BFF7-2E8D-43D5-9989-B203BEDCABCF}"/>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6" name="Footer Placeholder 5">
            <a:extLst>
              <a:ext uri="{FF2B5EF4-FFF2-40B4-BE49-F238E27FC236}">
                <a16:creationId xmlns:a16="http://schemas.microsoft.com/office/drawing/2014/main" id="{619FA758-42F7-4985-BE45-55678CB1D209}"/>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012B1D02-0CC3-431E-BC4B-ECE5594D74BC}"/>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83251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5B3D-3230-4F07-B63F-FDDD6A5E4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Picture Placeholder 2">
            <a:extLst>
              <a:ext uri="{FF2B5EF4-FFF2-40B4-BE49-F238E27FC236}">
                <a16:creationId xmlns:a16="http://schemas.microsoft.com/office/drawing/2014/main" id="{2F5EFC03-1467-422C-945F-CFF63D732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M"/>
          </a:p>
        </p:txBody>
      </p:sp>
      <p:sp>
        <p:nvSpPr>
          <p:cNvPr id="4" name="Text Placeholder 3">
            <a:extLst>
              <a:ext uri="{FF2B5EF4-FFF2-40B4-BE49-F238E27FC236}">
                <a16:creationId xmlns:a16="http://schemas.microsoft.com/office/drawing/2014/main" id="{5C533225-F784-449C-89C1-8B2302CF3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E45FD-54B0-4E6E-820D-D4F10AC2D2B5}"/>
              </a:ext>
            </a:extLst>
          </p:cNvPr>
          <p:cNvSpPr>
            <a:spLocks noGrp="1"/>
          </p:cNvSpPr>
          <p:nvPr>
            <p:ph type="dt" sz="half" idx="10"/>
          </p:nvPr>
        </p:nvSpPr>
        <p:spPr/>
        <p:txBody>
          <a:bodyPr/>
          <a:lstStyle/>
          <a:p>
            <a:fld id="{B2E672F4-B344-4439-87F9-A363F575E110}" type="datetimeFigureOut">
              <a:rPr lang="en-BM" smtClean="0"/>
              <a:t>15 Feb 2021</a:t>
            </a:fld>
            <a:endParaRPr lang="en-BM"/>
          </a:p>
        </p:txBody>
      </p:sp>
      <p:sp>
        <p:nvSpPr>
          <p:cNvPr id="6" name="Footer Placeholder 5">
            <a:extLst>
              <a:ext uri="{FF2B5EF4-FFF2-40B4-BE49-F238E27FC236}">
                <a16:creationId xmlns:a16="http://schemas.microsoft.com/office/drawing/2014/main" id="{E8E240A6-F3A6-437F-937E-22B162DF13BD}"/>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879A2054-71A4-4A42-8D23-AE430BF65658}"/>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65888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FCA04-923C-4149-8A9E-FD31D39D1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M"/>
          </a:p>
        </p:txBody>
      </p:sp>
      <p:sp>
        <p:nvSpPr>
          <p:cNvPr id="3" name="Text Placeholder 2">
            <a:extLst>
              <a:ext uri="{FF2B5EF4-FFF2-40B4-BE49-F238E27FC236}">
                <a16:creationId xmlns:a16="http://schemas.microsoft.com/office/drawing/2014/main" id="{3BD24FD7-0C75-4A2B-B4A5-56B9A6F7F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001E9B6D-D03C-4BF9-9647-7749BBFDD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672F4-B344-4439-87F9-A363F575E110}" type="datetimeFigureOut">
              <a:rPr lang="en-BM" smtClean="0"/>
              <a:t>15 Feb 2021</a:t>
            </a:fld>
            <a:endParaRPr lang="en-BM"/>
          </a:p>
        </p:txBody>
      </p:sp>
      <p:sp>
        <p:nvSpPr>
          <p:cNvPr id="5" name="Footer Placeholder 4">
            <a:extLst>
              <a:ext uri="{FF2B5EF4-FFF2-40B4-BE49-F238E27FC236}">
                <a16:creationId xmlns:a16="http://schemas.microsoft.com/office/drawing/2014/main" id="{CB296416-CCB0-4897-87F5-AFCA87617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M"/>
          </a:p>
        </p:txBody>
      </p:sp>
      <p:sp>
        <p:nvSpPr>
          <p:cNvPr id="6" name="Slide Number Placeholder 5">
            <a:extLst>
              <a:ext uri="{FF2B5EF4-FFF2-40B4-BE49-F238E27FC236}">
                <a16:creationId xmlns:a16="http://schemas.microsoft.com/office/drawing/2014/main" id="{6CA18047-FD56-4CB3-949E-3351DDDA0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FEF10-1BFB-49A5-BDBC-DE381D009093}" type="slidenum">
              <a:rPr lang="en-BM" smtClean="0"/>
              <a:t>‹#›</a:t>
            </a:fld>
            <a:endParaRPr lang="en-BM"/>
          </a:p>
        </p:txBody>
      </p:sp>
    </p:spTree>
    <p:extLst>
      <p:ext uri="{BB962C8B-B14F-4D97-AF65-F5344CB8AC3E}">
        <p14:creationId xmlns:p14="http://schemas.microsoft.com/office/powerpoint/2010/main" val="291104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ermuda seagull race">
            <a:extLst>
              <a:ext uri="{FF2B5EF4-FFF2-40B4-BE49-F238E27FC236}">
                <a16:creationId xmlns:a16="http://schemas.microsoft.com/office/drawing/2014/main" id="{4363F64C-7C4D-46D8-94DE-85E8A0D3A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01" r="2452" b="202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6AB7D75A-C470-4C87-9E04-F0E4584097AD}"/>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800" dirty="0"/>
              <a:t>Principles of Physics II</a:t>
            </a:r>
          </a:p>
        </p:txBody>
      </p:sp>
      <p:sp>
        <p:nvSpPr>
          <p:cNvPr id="3" name="Subtitle 2">
            <a:extLst>
              <a:ext uri="{FF2B5EF4-FFF2-40B4-BE49-F238E27FC236}">
                <a16:creationId xmlns:a16="http://schemas.microsoft.com/office/drawing/2014/main" id="{76767B42-1901-45ED-BD00-F3C508568A41}"/>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dirty="0"/>
              <a:t>2.6 – The First Law of Thermodynamics</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DEC7E4F-4C17-401E-96BE-9B1942117BE2}"/>
              </a:ext>
            </a:extLst>
          </p:cNvPr>
          <p:cNvSpPr txBox="1"/>
          <p:nvPr/>
        </p:nvSpPr>
        <p:spPr>
          <a:xfrm>
            <a:off x="354066" y="543357"/>
            <a:ext cx="2575565" cy="369332"/>
          </a:xfrm>
          <a:prstGeom prst="rect">
            <a:avLst/>
          </a:prstGeom>
          <a:solidFill>
            <a:schemeClr val="bg1"/>
          </a:solidFill>
        </p:spPr>
        <p:txBody>
          <a:bodyPr wrap="square" rtlCol="0">
            <a:spAutoFit/>
          </a:bodyPr>
          <a:lstStyle/>
          <a:p>
            <a:pPr>
              <a:spcAft>
                <a:spcPts val="600"/>
              </a:spcAft>
            </a:pPr>
            <a:r>
              <a:rPr lang="en-US" dirty="0"/>
              <a:t>   BERMUDA COLLEGE</a:t>
            </a:r>
            <a:endParaRPr lang="en-BM" dirty="0"/>
          </a:p>
        </p:txBody>
      </p:sp>
    </p:spTree>
    <p:extLst>
      <p:ext uri="{BB962C8B-B14F-4D97-AF65-F5344CB8AC3E}">
        <p14:creationId xmlns:p14="http://schemas.microsoft.com/office/powerpoint/2010/main" val="10846354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804"/>
    </mc:Choice>
    <mc:Fallback xmlns="">
      <p:transition spd="slow" advTm="5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E70C-7820-4BEA-A16B-5C2A367D80A5}"/>
              </a:ext>
            </a:extLst>
          </p:cNvPr>
          <p:cNvSpPr>
            <a:spLocks noGrp="1"/>
          </p:cNvSpPr>
          <p:nvPr>
            <p:ph type="title"/>
          </p:nvPr>
        </p:nvSpPr>
        <p:spPr/>
        <p:txBody>
          <a:bodyPr/>
          <a:lstStyle/>
          <a:p>
            <a:r>
              <a:rPr lang="en-US" dirty="0"/>
              <a:t>Internal Energy - Macroscopic</a:t>
            </a:r>
            <a:endParaRPr lang="en-BM" dirty="0"/>
          </a:p>
        </p:txBody>
      </p:sp>
      <p:sp>
        <p:nvSpPr>
          <p:cNvPr id="3" name="Content Placeholder 2">
            <a:extLst>
              <a:ext uri="{FF2B5EF4-FFF2-40B4-BE49-F238E27FC236}">
                <a16:creationId xmlns:a16="http://schemas.microsoft.com/office/drawing/2014/main" id="{99AB0783-6768-4EB3-ACAA-89AAF80F21C5}"/>
              </a:ext>
            </a:extLst>
          </p:cNvPr>
          <p:cNvSpPr>
            <a:spLocks noGrp="1"/>
          </p:cNvSpPr>
          <p:nvPr>
            <p:ph idx="1"/>
          </p:nvPr>
        </p:nvSpPr>
        <p:spPr/>
        <p:txBody>
          <a:bodyPr/>
          <a:lstStyle/>
          <a:p>
            <a:pPr marL="0" indent="0">
              <a:buNone/>
            </a:pPr>
            <a:r>
              <a:rPr lang="en-US" dirty="0"/>
              <a:t>This is the energy that all of the particles have – i.e. the energy of the gas due to the moving particles.</a:t>
            </a:r>
            <a:endParaRPr lang="en-BM" dirty="0"/>
          </a:p>
        </p:txBody>
      </p:sp>
      <p:sp>
        <p:nvSpPr>
          <p:cNvPr id="7" name="TextBox 6">
            <a:extLst>
              <a:ext uri="{FF2B5EF4-FFF2-40B4-BE49-F238E27FC236}">
                <a16:creationId xmlns:a16="http://schemas.microsoft.com/office/drawing/2014/main" id="{07309633-D022-4B55-AF95-33A72E79A9B7}"/>
              </a:ext>
            </a:extLst>
          </p:cNvPr>
          <p:cNvSpPr txBox="1"/>
          <p:nvPr/>
        </p:nvSpPr>
        <p:spPr>
          <a:xfrm>
            <a:off x="9298268" y="3429000"/>
            <a:ext cx="1825121" cy="519351"/>
          </a:xfrm>
          <a:prstGeom prst="ellipse">
            <a:avLst/>
          </a:prstGeom>
          <a:solidFill>
            <a:srgbClr val="FFFF00"/>
          </a:solidFill>
          <a:ln>
            <a:solidFill>
              <a:schemeClr val="tx1"/>
            </a:solidFill>
          </a:ln>
        </p:spPr>
        <p:txBody>
          <a:bodyPr wrap="none" rtlCol="0">
            <a:spAutoFit/>
          </a:bodyPr>
          <a:lstStyle/>
          <a:p>
            <a:r>
              <a:rPr lang="en-US" dirty="0"/>
              <a:t>microscopic</a:t>
            </a:r>
            <a:endParaRPr lang="en-BM" dirty="0"/>
          </a:p>
        </p:txBody>
      </p:sp>
      <p:sp>
        <p:nvSpPr>
          <p:cNvPr id="8" name="TextBox 7">
            <a:extLst>
              <a:ext uri="{FF2B5EF4-FFF2-40B4-BE49-F238E27FC236}">
                <a16:creationId xmlns:a16="http://schemas.microsoft.com/office/drawing/2014/main" id="{4FB272CE-4F6A-488D-AC14-4A7F0F44AD1D}"/>
              </a:ext>
            </a:extLst>
          </p:cNvPr>
          <p:cNvSpPr txBox="1"/>
          <p:nvPr/>
        </p:nvSpPr>
        <p:spPr>
          <a:xfrm>
            <a:off x="9447531" y="5162003"/>
            <a:ext cx="1906269" cy="519351"/>
          </a:xfrm>
          <a:prstGeom prst="ellipse">
            <a:avLst/>
          </a:prstGeom>
          <a:solidFill>
            <a:srgbClr val="FFFF00"/>
          </a:solidFill>
          <a:ln>
            <a:solidFill>
              <a:schemeClr val="tx1"/>
            </a:solidFill>
          </a:ln>
        </p:spPr>
        <p:txBody>
          <a:bodyPr wrap="none" rtlCol="0">
            <a:spAutoFit/>
          </a:bodyPr>
          <a:lstStyle/>
          <a:p>
            <a:r>
              <a:rPr lang="en-US" dirty="0"/>
              <a:t>macroscopic</a:t>
            </a:r>
            <a:endParaRPr lang="en-BM" dirty="0"/>
          </a:p>
        </p:txBody>
      </p:sp>
      <p:pic>
        <p:nvPicPr>
          <p:cNvPr id="10" name="Picture 4" descr="F14.10">
            <a:extLst>
              <a:ext uri="{FF2B5EF4-FFF2-40B4-BE49-F238E27FC236}">
                <a16:creationId xmlns:a16="http://schemas.microsoft.com/office/drawing/2014/main" id="{06EDA129-D4A2-4D1D-81DE-8ED7A4489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65" y="3465036"/>
            <a:ext cx="2861691" cy="28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30FDAA40-2B78-4FA3-B2C4-CCBC09794FC8}"/>
              </a:ext>
            </a:extLst>
          </p:cNvPr>
          <p:cNvCxnSpPr>
            <a:cxnSpLocks/>
            <a:stCxn id="7" idx="2"/>
          </p:cNvCxnSpPr>
          <p:nvPr/>
        </p:nvCxnSpPr>
        <p:spPr>
          <a:xfrm flipH="1" flipV="1">
            <a:off x="8372475" y="3429000"/>
            <a:ext cx="925793" cy="259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FAD0D7E-23C4-426F-AAA4-F64CBF8E57D9}"/>
              </a:ext>
            </a:extLst>
          </p:cNvPr>
          <p:cNvCxnSpPr>
            <a:cxnSpLocks/>
            <a:stCxn id="8" idx="2"/>
          </p:cNvCxnSpPr>
          <p:nvPr/>
        </p:nvCxnSpPr>
        <p:spPr>
          <a:xfrm flipH="1" flipV="1">
            <a:off x="7992931" y="4709995"/>
            <a:ext cx="1454600" cy="7116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83E1A62-775E-4576-BD57-763878BF15AF}"/>
                  </a:ext>
                </a:extLst>
              </p:cNvPr>
              <p:cNvSpPr txBox="1"/>
              <p:nvPr/>
            </p:nvSpPr>
            <p:spPr>
              <a:xfrm>
                <a:off x="5638801" y="2971800"/>
                <a:ext cx="2604504" cy="745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𝑈</m:t>
                      </m:r>
                      <m:r>
                        <a:rPr lang="en-US" sz="2000" b="0" i="1" smtClean="0">
                          <a:latin typeface="Cambria Math" panose="02040503050406030204" pitchFamily="18" charset="0"/>
                        </a:rPr>
                        <m:t>= </m:t>
                      </m:r>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𝐾𝐸</m:t>
                          </m:r>
                          <m:r>
                            <a:rPr lang="en-US" sz="2000" b="0" i="1" smtClean="0">
                              <a:latin typeface="Cambria Math" panose="02040503050406030204" pitchFamily="18" charset="0"/>
                            </a:rPr>
                            <m:t>=</m:t>
                          </m:r>
                          <m:r>
                            <a:rPr lang="en-US" sz="2000" b="0" i="1" smtClean="0">
                              <a:latin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3</m:t>
                              </m:r>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𝑘𝑇</m:t>
                          </m:r>
                        </m:e>
                      </m:nary>
                    </m:oMath>
                  </m:oMathPara>
                </a14:m>
                <a:endParaRPr lang="en-BM" sz="2000" dirty="0"/>
              </a:p>
            </p:txBody>
          </p:sp>
        </mc:Choice>
        <mc:Fallback>
          <p:sp>
            <p:nvSpPr>
              <p:cNvPr id="5" name="TextBox 4">
                <a:extLst>
                  <a:ext uri="{FF2B5EF4-FFF2-40B4-BE49-F238E27FC236}">
                    <a16:creationId xmlns:a16="http://schemas.microsoft.com/office/drawing/2014/main" id="{C83E1A62-775E-4576-BD57-763878BF15AF}"/>
                  </a:ext>
                </a:extLst>
              </p:cNvPr>
              <p:cNvSpPr txBox="1">
                <a:spLocks noRot="1" noChangeAspect="1" noMove="1" noResize="1" noEditPoints="1" noAdjustHandles="1" noChangeArrowheads="1" noChangeShapeType="1" noTextEdit="1"/>
              </p:cNvSpPr>
              <p:nvPr/>
            </p:nvSpPr>
            <p:spPr>
              <a:xfrm>
                <a:off x="5638801" y="2971800"/>
                <a:ext cx="2604504" cy="745332"/>
              </a:xfrm>
              <a:prstGeom prst="rect">
                <a:avLst/>
              </a:prstGeom>
              <a:blipFill>
                <a:blip r:embed="rId3"/>
                <a:stretch>
                  <a:fillRect/>
                </a:stretch>
              </a:blipFill>
            </p:spPr>
            <p:txBody>
              <a:bodyPr/>
              <a:lstStyle/>
              <a:p>
                <a:r>
                  <a:rPr lang="en-BM">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16F1AB2-A797-425D-94EB-31BA4CD7011D}"/>
                  </a:ext>
                </a:extLst>
              </p:cNvPr>
              <p:cNvSpPr txBox="1"/>
              <p:nvPr/>
            </p:nvSpPr>
            <p:spPr>
              <a:xfrm>
                <a:off x="5638800" y="4324350"/>
                <a:ext cx="2131737" cy="57618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𝑈</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𝑛𝑅𝑇</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𝑃𝑉</m:t>
                      </m:r>
                    </m:oMath>
                  </m:oMathPara>
                </a14:m>
                <a:endParaRPr lang="en-BM" sz="2000" dirty="0"/>
              </a:p>
            </p:txBody>
          </p:sp>
        </mc:Choice>
        <mc:Fallback>
          <p:sp>
            <p:nvSpPr>
              <p:cNvPr id="17" name="TextBox 16">
                <a:extLst>
                  <a:ext uri="{FF2B5EF4-FFF2-40B4-BE49-F238E27FC236}">
                    <a16:creationId xmlns:a16="http://schemas.microsoft.com/office/drawing/2014/main" id="{A16F1AB2-A797-425D-94EB-31BA4CD7011D}"/>
                  </a:ext>
                </a:extLst>
              </p:cNvPr>
              <p:cNvSpPr txBox="1">
                <a:spLocks noRot="1" noChangeAspect="1" noMove="1" noResize="1" noEditPoints="1" noAdjustHandles="1" noChangeArrowheads="1" noChangeShapeType="1" noTextEdit="1"/>
              </p:cNvSpPr>
              <p:nvPr/>
            </p:nvSpPr>
            <p:spPr>
              <a:xfrm>
                <a:off x="5638800" y="4324350"/>
                <a:ext cx="2131737" cy="576183"/>
              </a:xfrm>
              <a:prstGeom prst="rect">
                <a:avLst/>
              </a:prstGeom>
              <a:blipFill>
                <a:blip r:embed="rId4"/>
                <a:stretch>
                  <a:fillRect/>
                </a:stretch>
              </a:blipFill>
            </p:spPr>
            <p:txBody>
              <a:bodyPr/>
              <a:lstStyle/>
              <a:p>
                <a:r>
                  <a:rPr lang="en-BM">
                    <a:noFill/>
                  </a:rPr>
                  <a:t> </a:t>
                </a:r>
              </a:p>
            </p:txBody>
          </p:sp>
        </mc:Fallback>
      </mc:AlternateContent>
    </p:spTree>
    <p:extLst>
      <p:ext uri="{BB962C8B-B14F-4D97-AF65-F5344CB8AC3E}">
        <p14:creationId xmlns:p14="http://schemas.microsoft.com/office/powerpoint/2010/main" val="338545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E70C-7820-4BEA-A16B-5C2A367D80A5}"/>
              </a:ext>
            </a:extLst>
          </p:cNvPr>
          <p:cNvSpPr>
            <a:spLocks noGrp="1"/>
          </p:cNvSpPr>
          <p:nvPr>
            <p:ph type="title"/>
          </p:nvPr>
        </p:nvSpPr>
        <p:spPr/>
        <p:txBody>
          <a:bodyPr/>
          <a:lstStyle/>
          <a:p>
            <a:r>
              <a:rPr lang="en-US" dirty="0"/>
              <a:t>Internal Energy - Macroscopic</a:t>
            </a:r>
            <a:endParaRPr lang="en-BM" dirty="0"/>
          </a:p>
        </p:txBody>
      </p:sp>
      <p:sp>
        <p:nvSpPr>
          <p:cNvPr id="3" name="Content Placeholder 2">
            <a:extLst>
              <a:ext uri="{FF2B5EF4-FFF2-40B4-BE49-F238E27FC236}">
                <a16:creationId xmlns:a16="http://schemas.microsoft.com/office/drawing/2014/main" id="{99AB0783-6768-4EB3-ACAA-89AAF80F21C5}"/>
              </a:ext>
            </a:extLst>
          </p:cNvPr>
          <p:cNvSpPr>
            <a:spLocks noGrp="1"/>
          </p:cNvSpPr>
          <p:nvPr>
            <p:ph idx="1"/>
          </p:nvPr>
        </p:nvSpPr>
        <p:spPr/>
        <p:txBody>
          <a:bodyPr/>
          <a:lstStyle/>
          <a:p>
            <a:pPr marL="0" indent="0">
              <a:buNone/>
            </a:pPr>
            <a:r>
              <a:rPr lang="en-US" dirty="0"/>
              <a:t>This is the energy that all of the particles have – i.e. the energy of the gas due to the moving particles.</a:t>
            </a:r>
            <a:endParaRPr lang="en-BM" dirty="0"/>
          </a:p>
        </p:txBody>
      </p:sp>
      <mc:AlternateContent xmlns:mc="http://schemas.openxmlformats.org/markup-compatibility/2006" xmlns:a14="http://schemas.microsoft.com/office/drawing/2010/main">
        <mc:Choice Requires="a14">
          <p:sp>
            <p:nvSpPr>
              <p:cNvPr id="4" name="Object 9">
                <a:extLst>
                  <a:ext uri="{FF2B5EF4-FFF2-40B4-BE49-F238E27FC236}">
                    <a16:creationId xmlns:a16="http://schemas.microsoft.com/office/drawing/2014/main" id="{E6972D42-B30E-414B-8A4E-4A0F06541612}"/>
                  </a:ext>
                </a:extLst>
              </p:cNvPr>
              <p:cNvSpPr txBox="1"/>
              <p:nvPr/>
            </p:nvSpPr>
            <p:spPr bwMode="auto">
              <a:xfrm>
                <a:off x="3648075" y="3320751"/>
                <a:ext cx="4752975" cy="47466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BM" sz="2800" i="1" smtClean="0">
                          <a:solidFill>
                            <a:srgbClr val="000000"/>
                          </a:solidFill>
                          <a:latin typeface="Cambria Math" panose="02040503050406030204" pitchFamily="18" charset="0"/>
                        </a:rPr>
                        <m:t>𝑈</m:t>
                      </m:r>
                      <m:r>
                        <a:rPr lang="en-BM" sz="2800" i="1" smtClean="0">
                          <a:solidFill>
                            <a:srgbClr val="000000"/>
                          </a:solidFill>
                          <a:latin typeface="Cambria Math" panose="02040503050406030204" pitchFamily="18" charset="0"/>
                        </a:rPr>
                        <m:t>=</m:t>
                      </m:r>
                      <m:f>
                        <m:fPr>
                          <m:ctrlPr>
                            <a:rPr lang="en-BM" sz="2800" i="1">
                              <a:solidFill>
                                <a:srgbClr val="000000"/>
                              </a:solidFill>
                              <a:latin typeface="Cambria Math" panose="02040503050406030204" pitchFamily="18" charset="0"/>
                            </a:rPr>
                          </m:ctrlPr>
                        </m:fPr>
                        <m:num>
                          <m:r>
                            <a:rPr lang="en-BM" sz="2800" i="1">
                              <a:solidFill>
                                <a:srgbClr val="000000"/>
                              </a:solidFill>
                              <a:latin typeface="Cambria Math" panose="02040503050406030204" pitchFamily="18" charset="0"/>
                            </a:rPr>
                            <m:t>3</m:t>
                          </m:r>
                        </m:num>
                        <m:den>
                          <m:r>
                            <a:rPr lang="en-BM" sz="2800" i="1">
                              <a:solidFill>
                                <a:srgbClr val="000000"/>
                              </a:solidFill>
                              <a:latin typeface="Cambria Math" panose="02040503050406030204" pitchFamily="18" charset="0"/>
                            </a:rPr>
                            <m:t>2</m:t>
                          </m:r>
                        </m:den>
                      </m:f>
                      <m:r>
                        <a:rPr lang="en-US" sz="2800" b="0" i="1" smtClean="0">
                          <a:solidFill>
                            <a:srgbClr val="000000"/>
                          </a:solidFill>
                          <a:latin typeface="Cambria Math" panose="02040503050406030204" pitchFamily="18" charset="0"/>
                        </a:rPr>
                        <m:t>𝑁</m:t>
                      </m:r>
                      <m:r>
                        <a:rPr lang="en-BM" sz="2800" i="1">
                          <a:solidFill>
                            <a:srgbClr val="000000"/>
                          </a:solidFill>
                          <a:latin typeface="Cambria Math" panose="02040503050406030204" pitchFamily="18" charset="0"/>
                        </a:rPr>
                        <m:t>𝑘𝑇</m:t>
                      </m:r>
                      <m:r>
                        <a:rPr lang="en-BM" sz="2800" i="1">
                          <a:solidFill>
                            <a:srgbClr val="000000"/>
                          </a:solidFill>
                          <a:latin typeface="Cambria Math" panose="02040503050406030204" pitchFamily="18" charset="0"/>
                        </a:rPr>
                        <m:t>=</m:t>
                      </m:r>
                      <m:f>
                        <m:fPr>
                          <m:ctrlPr>
                            <a:rPr lang="en-BM" sz="2800" i="1">
                              <a:solidFill>
                                <a:srgbClr val="000000"/>
                              </a:solidFill>
                              <a:latin typeface="Cambria Math" panose="02040503050406030204" pitchFamily="18" charset="0"/>
                            </a:rPr>
                          </m:ctrlPr>
                        </m:fPr>
                        <m:num>
                          <m:r>
                            <a:rPr lang="en-BM" sz="2800" i="1">
                              <a:solidFill>
                                <a:srgbClr val="000000"/>
                              </a:solidFill>
                              <a:latin typeface="Cambria Math" panose="02040503050406030204" pitchFamily="18" charset="0"/>
                            </a:rPr>
                            <m:t>3</m:t>
                          </m:r>
                        </m:num>
                        <m:den>
                          <m:r>
                            <a:rPr lang="en-BM" sz="2800" i="1">
                              <a:solidFill>
                                <a:srgbClr val="000000"/>
                              </a:solidFill>
                              <a:latin typeface="Cambria Math" panose="02040503050406030204" pitchFamily="18" charset="0"/>
                            </a:rPr>
                            <m:t>2</m:t>
                          </m:r>
                        </m:den>
                      </m:f>
                      <m:r>
                        <a:rPr lang="en-BM" sz="2800" i="1">
                          <a:solidFill>
                            <a:srgbClr val="000000"/>
                          </a:solidFill>
                          <a:latin typeface="Cambria Math" panose="02040503050406030204" pitchFamily="18" charset="0"/>
                        </a:rPr>
                        <m:t>𝑛𝑅𝑇</m:t>
                      </m:r>
                      <m:r>
                        <a:rPr lang="en-US" sz="2800" b="0" i="1" smtClean="0">
                          <a:solidFill>
                            <a:srgbClr val="000000"/>
                          </a:solidFill>
                          <a:latin typeface="Cambria Math" panose="02040503050406030204" pitchFamily="18" charset="0"/>
                        </a:rPr>
                        <m:t>= </m:t>
                      </m:r>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3</m:t>
                          </m:r>
                        </m:num>
                        <m:den>
                          <m:r>
                            <a:rPr lang="en-US" sz="2800" b="0" i="1" smtClean="0">
                              <a:solidFill>
                                <a:srgbClr val="000000"/>
                              </a:solidFill>
                              <a:latin typeface="Cambria Math" panose="02040503050406030204" pitchFamily="18" charset="0"/>
                            </a:rPr>
                            <m:t>2</m:t>
                          </m:r>
                        </m:den>
                      </m:f>
                      <m:r>
                        <a:rPr lang="en-US" sz="2800" b="0" i="1" smtClean="0">
                          <a:solidFill>
                            <a:srgbClr val="000000"/>
                          </a:solidFill>
                          <a:latin typeface="Cambria Math" panose="02040503050406030204" pitchFamily="18" charset="0"/>
                        </a:rPr>
                        <m:t>𝑃𝑉</m:t>
                      </m:r>
                    </m:oMath>
                  </m:oMathPara>
                </a14:m>
                <a:endParaRPr lang="en-BM" sz="2800" dirty="0"/>
              </a:p>
            </p:txBody>
          </p:sp>
        </mc:Choice>
        <mc:Fallback xmlns="">
          <p:sp>
            <p:nvSpPr>
              <p:cNvPr id="4" name="Object 9">
                <a:extLst>
                  <a:ext uri="{FF2B5EF4-FFF2-40B4-BE49-F238E27FC236}">
                    <a16:creationId xmlns:a16="http://schemas.microsoft.com/office/drawing/2014/main" id="{E6972D42-B30E-414B-8A4E-4A0F06541612}"/>
                  </a:ext>
                </a:extLst>
              </p:cNvPr>
              <p:cNvSpPr txBox="1">
                <a:spLocks noRot="1" noChangeAspect="1" noMove="1" noResize="1" noEditPoints="1" noAdjustHandles="1" noChangeArrowheads="1" noChangeShapeType="1" noTextEdit="1"/>
              </p:cNvSpPr>
              <p:nvPr/>
            </p:nvSpPr>
            <p:spPr bwMode="auto">
              <a:xfrm>
                <a:off x="3648075" y="3320751"/>
                <a:ext cx="4752975" cy="474662"/>
              </a:xfrm>
              <a:prstGeom prst="rect">
                <a:avLst/>
              </a:prstGeom>
              <a:blipFill>
                <a:blip r:embed="rId2"/>
                <a:stretch>
                  <a:fillRect b="-78205"/>
                </a:stretch>
              </a:blipFill>
            </p:spPr>
            <p:txBody>
              <a:bodyPr/>
              <a:lstStyle/>
              <a:p>
                <a:r>
                  <a:rPr lang="en-BM">
                    <a:noFill/>
                  </a:rPr>
                  <a:t> </a:t>
                </a:r>
              </a:p>
            </p:txBody>
          </p:sp>
        </mc:Fallback>
      </mc:AlternateContent>
      <p:sp>
        <p:nvSpPr>
          <p:cNvPr id="7" name="TextBox 6">
            <a:extLst>
              <a:ext uri="{FF2B5EF4-FFF2-40B4-BE49-F238E27FC236}">
                <a16:creationId xmlns:a16="http://schemas.microsoft.com/office/drawing/2014/main" id="{07309633-D022-4B55-AF95-33A72E79A9B7}"/>
              </a:ext>
            </a:extLst>
          </p:cNvPr>
          <p:cNvSpPr txBox="1"/>
          <p:nvPr/>
        </p:nvSpPr>
        <p:spPr>
          <a:xfrm>
            <a:off x="3278468" y="5230574"/>
            <a:ext cx="1825121" cy="519351"/>
          </a:xfrm>
          <a:prstGeom prst="ellipse">
            <a:avLst/>
          </a:prstGeom>
          <a:solidFill>
            <a:srgbClr val="FFFF00"/>
          </a:solidFill>
          <a:ln>
            <a:solidFill>
              <a:schemeClr val="tx1"/>
            </a:solidFill>
          </a:ln>
        </p:spPr>
        <p:txBody>
          <a:bodyPr wrap="none" rtlCol="0">
            <a:spAutoFit/>
          </a:bodyPr>
          <a:lstStyle/>
          <a:p>
            <a:r>
              <a:rPr lang="en-US" dirty="0"/>
              <a:t>microscopic</a:t>
            </a:r>
            <a:endParaRPr lang="en-BM" dirty="0"/>
          </a:p>
        </p:txBody>
      </p:sp>
      <p:sp>
        <p:nvSpPr>
          <p:cNvPr id="8" name="TextBox 7">
            <a:extLst>
              <a:ext uri="{FF2B5EF4-FFF2-40B4-BE49-F238E27FC236}">
                <a16:creationId xmlns:a16="http://schemas.microsoft.com/office/drawing/2014/main" id="{4FB272CE-4F6A-488D-AC14-4A7F0F44AD1D}"/>
              </a:ext>
            </a:extLst>
          </p:cNvPr>
          <p:cNvSpPr txBox="1"/>
          <p:nvPr/>
        </p:nvSpPr>
        <p:spPr>
          <a:xfrm>
            <a:off x="6684473" y="5230574"/>
            <a:ext cx="1906269" cy="519351"/>
          </a:xfrm>
          <a:prstGeom prst="ellipse">
            <a:avLst/>
          </a:prstGeom>
          <a:solidFill>
            <a:srgbClr val="FFFF00"/>
          </a:solidFill>
          <a:ln>
            <a:solidFill>
              <a:schemeClr val="tx1"/>
            </a:solidFill>
          </a:ln>
        </p:spPr>
        <p:txBody>
          <a:bodyPr wrap="none" rtlCol="0">
            <a:spAutoFit/>
          </a:bodyPr>
          <a:lstStyle/>
          <a:p>
            <a:r>
              <a:rPr lang="en-US" dirty="0"/>
              <a:t>macroscopic</a:t>
            </a:r>
            <a:endParaRPr lang="en-BM" dirty="0"/>
          </a:p>
        </p:txBody>
      </p:sp>
      <p:sp>
        <p:nvSpPr>
          <p:cNvPr id="9" name="TextBox 8">
            <a:extLst>
              <a:ext uri="{FF2B5EF4-FFF2-40B4-BE49-F238E27FC236}">
                <a16:creationId xmlns:a16="http://schemas.microsoft.com/office/drawing/2014/main" id="{376B5A4E-958D-4C01-8E57-F63A07432385}"/>
              </a:ext>
            </a:extLst>
          </p:cNvPr>
          <p:cNvSpPr txBox="1"/>
          <p:nvPr/>
        </p:nvSpPr>
        <p:spPr>
          <a:xfrm>
            <a:off x="8518458" y="2690336"/>
            <a:ext cx="2952750" cy="1477328"/>
          </a:xfrm>
          <a:prstGeom prst="rect">
            <a:avLst/>
          </a:prstGeom>
          <a:solidFill>
            <a:srgbClr val="FFFF00"/>
          </a:solidFill>
          <a:ln>
            <a:solidFill>
              <a:schemeClr val="tx1"/>
            </a:solidFill>
          </a:ln>
        </p:spPr>
        <p:txBody>
          <a:bodyPr wrap="square" rtlCol="0">
            <a:spAutoFit/>
          </a:bodyPr>
          <a:lstStyle/>
          <a:p>
            <a:r>
              <a:rPr lang="en-US" dirty="0"/>
              <a:t>Generally, we consider that the CHANGE in internal energy is proportional to the CHANGE in absolute temperature.</a:t>
            </a:r>
            <a:endParaRPr lang="en-BM" dirty="0"/>
          </a:p>
        </p:txBody>
      </p:sp>
      <p:pic>
        <p:nvPicPr>
          <p:cNvPr id="10" name="Picture 4" descr="F14.10">
            <a:extLst>
              <a:ext uri="{FF2B5EF4-FFF2-40B4-BE49-F238E27FC236}">
                <a16:creationId xmlns:a16="http://schemas.microsoft.com/office/drawing/2014/main" id="{06EDA129-D4A2-4D1D-81DE-8ED7A4489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65" y="3465036"/>
            <a:ext cx="2861691" cy="28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30FDAA40-2B78-4FA3-B2C4-CCBC09794FC8}"/>
              </a:ext>
            </a:extLst>
          </p:cNvPr>
          <p:cNvCxnSpPr>
            <a:cxnSpLocks/>
            <a:stCxn id="7" idx="0"/>
          </p:cNvCxnSpPr>
          <p:nvPr/>
        </p:nvCxnSpPr>
        <p:spPr>
          <a:xfrm flipV="1">
            <a:off x="4191029" y="4273800"/>
            <a:ext cx="556762" cy="9567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FAD0D7E-23C4-426F-AAA4-F64CBF8E57D9}"/>
              </a:ext>
            </a:extLst>
          </p:cNvPr>
          <p:cNvCxnSpPr>
            <a:cxnSpLocks/>
            <a:stCxn id="8" idx="0"/>
          </p:cNvCxnSpPr>
          <p:nvPr/>
        </p:nvCxnSpPr>
        <p:spPr>
          <a:xfrm flipH="1" flipV="1">
            <a:off x="6795124" y="4273800"/>
            <a:ext cx="842484" cy="9567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F745CB-AB9D-4490-8B3A-6B80C790DF63}"/>
                  </a:ext>
                </a:extLst>
              </p:cNvPr>
              <p:cNvSpPr txBox="1"/>
              <p:nvPr/>
            </p:nvSpPr>
            <p:spPr>
              <a:xfrm>
                <a:off x="9329143" y="5167312"/>
                <a:ext cx="14233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𝑃𝑉</m:t>
                      </m:r>
                      <m:r>
                        <a:rPr lang="en-US" sz="2400" b="0" i="1" smtClean="0">
                          <a:latin typeface="Cambria Math" panose="02040503050406030204" pitchFamily="18" charset="0"/>
                        </a:rPr>
                        <m:t>=</m:t>
                      </m:r>
                      <m:r>
                        <a:rPr lang="en-US" sz="2400" b="0" i="1" smtClean="0">
                          <a:latin typeface="Cambria Math" panose="02040503050406030204" pitchFamily="18" charset="0"/>
                        </a:rPr>
                        <m:t>𝑛𝑅𝑇</m:t>
                      </m:r>
                    </m:oMath>
                  </m:oMathPara>
                </a14:m>
                <a:endParaRPr lang="en-BM" sz="2400" dirty="0"/>
              </a:p>
            </p:txBody>
          </p:sp>
        </mc:Choice>
        <mc:Fallback xmlns="">
          <p:sp>
            <p:nvSpPr>
              <p:cNvPr id="18" name="TextBox 17">
                <a:extLst>
                  <a:ext uri="{FF2B5EF4-FFF2-40B4-BE49-F238E27FC236}">
                    <a16:creationId xmlns:a16="http://schemas.microsoft.com/office/drawing/2014/main" id="{FDF745CB-AB9D-4490-8B3A-6B80C790DF63}"/>
                  </a:ext>
                </a:extLst>
              </p:cNvPr>
              <p:cNvSpPr txBox="1">
                <a:spLocks noRot="1" noChangeAspect="1" noMove="1" noResize="1" noEditPoints="1" noAdjustHandles="1" noChangeArrowheads="1" noChangeShapeType="1" noTextEdit="1"/>
              </p:cNvSpPr>
              <p:nvPr/>
            </p:nvSpPr>
            <p:spPr>
              <a:xfrm>
                <a:off x="9329143" y="5167312"/>
                <a:ext cx="1423338" cy="369332"/>
              </a:xfrm>
              <a:prstGeom prst="rect">
                <a:avLst/>
              </a:prstGeom>
              <a:blipFill>
                <a:blip r:embed="rId4"/>
                <a:stretch>
                  <a:fillRect l="-4274" r="-4274" b="-6667"/>
                </a:stretch>
              </a:blipFill>
            </p:spPr>
            <p:txBody>
              <a:bodyPr/>
              <a:lstStyle/>
              <a:p>
                <a:r>
                  <a:rPr lang="en-BM">
                    <a:noFill/>
                  </a:rPr>
                  <a:t> </a:t>
                </a:r>
              </a:p>
            </p:txBody>
          </p:sp>
        </mc:Fallback>
      </mc:AlternateContent>
      <p:sp>
        <p:nvSpPr>
          <p:cNvPr id="19" name="Oval 18">
            <a:extLst>
              <a:ext uri="{FF2B5EF4-FFF2-40B4-BE49-F238E27FC236}">
                <a16:creationId xmlns:a16="http://schemas.microsoft.com/office/drawing/2014/main" id="{647FFD9E-E64C-45AB-AA84-B4404AF08771}"/>
              </a:ext>
            </a:extLst>
          </p:cNvPr>
          <p:cNvSpPr/>
          <p:nvPr/>
        </p:nvSpPr>
        <p:spPr>
          <a:xfrm>
            <a:off x="5419550" y="3171825"/>
            <a:ext cx="2861691"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M"/>
          </a:p>
        </p:txBody>
      </p:sp>
      <p:cxnSp>
        <p:nvCxnSpPr>
          <p:cNvPr id="20" name="Straight Arrow Connector 19">
            <a:extLst>
              <a:ext uri="{FF2B5EF4-FFF2-40B4-BE49-F238E27FC236}">
                <a16:creationId xmlns:a16="http://schemas.microsoft.com/office/drawing/2014/main" id="{195F582B-2865-4344-AC76-5E5A381A64F8}"/>
              </a:ext>
            </a:extLst>
          </p:cNvPr>
          <p:cNvCxnSpPr>
            <a:cxnSpLocks/>
          </p:cNvCxnSpPr>
          <p:nvPr/>
        </p:nvCxnSpPr>
        <p:spPr>
          <a:xfrm flipH="1" flipV="1">
            <a:off x="7970650" y="4197588"/>
            <a:ext cx="1686165" cy="8347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48393A-0D0D-4548-8662-3931C0F68DF8}"/>
              </a:ext>
            </a:extLst>
          </p:cNvPr>
          <p:cNvSpPr txBox="1"/>
          <p:nvPr/>
        </p:nvSpPr>
        <p:spPr>
          <a:xfrm>
            <a:off x="3333750" y="6226320"/>
            <a:ext cx="7581900" cy="369332"/>
          </a:xfrm>
          <a:prstGeom prst="rect">
            <a:avLst/>
          </a:prstGeom>
          <a:solidFill>
            <a:srgbClr val="FFC000"/>
          </a:solidFill>
          <a:ln>
            <a:solidFill>
              <a:schemeClr val="tx1"/>
            </a:solidFill>
          </a:ln>
        </p:spPr>
        <p:txBody>
          <a:bodyPr wrap="square" rtlCol="0">
            <a:spAutoFit/>
          </a:bodyPr>
          <a:lstStyle/>
          <a:p>
            <a:pPr algn="ctr"/>
            <a:r>
              <a:rPr lang="en-US" b="1" dirty="0"/>
              <a:t>Bottom line: internal energy is proportional to absolute temperature</a:t>
            </a:r>
            <a:endParaRPr lang="en-BM" b="1" dirty="0"/>
          </a:p>
        </p:txBody>
      </p:sp>
    </p:spTree>
    <p:extLst>
      <p:ext uri="{BB962C8B-B14F-4D97-AF65-F5344CB8AC3E}">
        <p14:creationId xmlns:p14="http://schemas.microsoft.com/office/powerpoint/2010/main" val="354144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2472-90C9-4CBE-BF64-B7D289E897AE}"/>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sp>
        <p:nvSpPr>
          <p:cNvPr id="3" name="Content Placeholder 2">
            <a:extLst>
              <a:ext uri="{FF2B5EF4-FFF2-40B4-BE49-F238E27FC236}">
                <a16:creationId xmlns:a16="http://schemas.microsoft.com/office/drawing/2014/main" id="{716612EC-0A84-4C06-8A85-E050697CFB9E}"/>
              </a:ext>
            </a:extLst>
          </p:cNvPr>
          <p:cNvSpPr>
            <a:spLocks noGrp="1"/>
          </p:cNvSpPr>
          <p:nvPr>
            <p:ph idx="1"/>
          </p:nvPr>
        </p:nvSpPr>
        <p:spPr/>
        <p:txBody>
          <a:bodyPr/>
          <a:lstStyle/>
          <a:p>
            <a:pPr marL="0" indent="0">
              <a:buNone/>
            </a:pPr>
            <a:r>
              <a:rPr lang="en-US" dirty="0">
                <a:solidFill>
                  <a:schemeClr val="bg1"/>
                </a:solidFill>
              </a:rPr>
              <a:t>What is the mean speed of an oxygen molecule in this lab? Do all of the molecules move at this speed?</a:t>
            </a:r>
            <a:endParaRPr lang="en-BM" dirty="0">
              <a:solidFill>
                <a:schemeClr val="bg1"/>
              </a:solidFill>
            </a:endParaRPr>
          </a:p>
        </p:txBody>
      </p:sp>
    </p:spTree>
    <p:extLst>
      <p:ext uri="{BB962C8B-B14F-4D97-AF65-F5344CB8AC3E}">
        <p14:creationId xmlns:p14="http://schemas.microsoft.com/office/powerpoint/2010/main" val="70509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620C-3F6C-40AD-9E60-B7954AEF809B}"/>
              </a:ext>
            </a:extLst>
          </p:cNvPr>
          <p:cNvSpPr>
            <a:spLocks noGrp="1"/>
          </p:cNvSpPr>
          <p:nvPr>
            <p:ph type="title"/>
          </p:nvPr>
        </p:nvSpPr>
        <p:spPr/>
        <p:txBody>
          <a:bodyPr/>
          <a:lstStyle/>
          <a:p>
            <a:r>
              <a:rPr lang="en-US" dirty="0"/>
              <a:t>Work</a:t>
            </a:r>
            <a:endParaRPr lang="en-BM"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AF832C-3062-45CA-A0AA-ABA7679D74A5}"/>
                  </a:ext>
                </a:extLst>
              </p:cNvPr>
              <p:cNvSpPr>
                <a:spLocks noGrp="1"/>
              </p:cNvSpPr>
              <p:nvPr>
                <p:ph idx="1"/>
              </p:nvPr>
            </p:nvSpPr>
            <p:spPr/>
            <p:txBody>
              <a:bodyPr/>
              <a:lstStyle/>
              <a:p>
                <a:pPr marL="0" indent="0">
                  <a:buNone/>
                </a:pPr>
                <a:r>
                  <a:rPr lang="en-US" dirty="0"/>
                  <a:t>Work is the quantification of effort: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m:oMathPara>
                </a14:m>
                <a:endParaRPr lang="en-US" dirty="0"/>
              </a:p>
              <a:p>
                <a:pPr marL="0" indent="0">
                  <a:buNone/>
                </a:pPr>
                <a:endParaRPr lang="en-US" dirty="0"/>
              </a:p>
              <a:p>
                <a:pPr marL="0" indent="0">
                  <a:buNone/>
                </a:pPr>
                <a:r>
                  <a:rPr lang="en-US" dirty="0"/>
                  <a:t>As with fluids, the work on a gas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m:oMathPara>
                </a14:m>
                <a:endParaRPr lang="en-BM" dirty="0"/>
              </a:p>
            </p:txBody>
          </p:sp>
        </mc:Choice>
        <mc:Fallback xmlns="">
          <p:sp>
            <p:nvSpPr>
              <p:cNvPr id="3" name="Content Placeholder 2">
                <a:extLst>
                  <a:ext uri="{FF2B5EF4-FFF2-40B4-BE49-F238E27FC236}">
                    <a16:creationId xmlns:a16="http://schemas.microsoft.com/office/drawing/2014/main" id="{A9AF832C-3062-45CA-A0AA-ABA7679D74A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BM">
                    <a:noFill/>
                  </a:rPr>
                  <a:t> </a:t>
                </a:r>
              </a:p>
            </p:txBody>
          </p:sp>
        </mc:Fallback>
      </mc:AlternateContent>
      <p:sp>
        <p:nvSpPr>
          <p:cNvPr id="4" name="TextBox 3">
            <a:extLst>
              <a:ext uri="{FF2B5EF4-FFF2-40B4-BE49-F238E27FC236}">
                <a16:creationId xmlns:a16="http://schemas.microsoft.com/office/drawing/2014/main" id="{62FE373B-A73C-4A63-AD3A-C3DA94DB8F37}"/>
              </a:ext>
            </a:extLst>
          </p:cNvPr>
          <p:cNvSpPr txBox="1"/>
          <p:nvPr/>
        </p:nvSpPr>
        <p:spPr>
          <a:xfrm>
            <a:off x="7667625" y="1537772"/>
            <a:ext cx="4343399" cy="4149090"/>
          </a:xfrm>
          <a:prstGeom prst="irregularSeal1">
            <a:avLst/>
          </a:prstGeom>
          <a:solidFill>
            <a:srgbClr val="FFFF00"/>
          </a:solidFill>
          <a:ln>
            <a:solidFill>
              <a:schemeClr val="tx1"/>
            </a:solidFill>
          </a:ln>
        </p:spPr>
        <p:txBody>
          <a:bodyPr wrap="square" rtlCol="0">
            <a:spAutoFit/>
          </a:bodyPr>
          <a:lstStyle/>
          <a:p>
            <a:pPr algn="ctr"/>
            <a:r>
              <a:rPr lang="en-US" dirty="0"/>
              <a:t>If the volume changes, then work has been done as a force has been applied over a distance  </a:t>
            </a:r>
            <a:endParaRPr lang="en-BM" dirty="0"/>
          </a:p>
        </p:txBody>
      </p:sp>
    </p:spTree>
    <p:extLst>
      <p:ext uri="{BB962C8B-B14F-4D97-AF65-F5344CB8AC3E}">
        <p14:creationId xmlns:p14="http://schemas.microsoft.com/office/powerpoint/2010/main" val="141050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bike pump">
            <a:extLst>
              <a:ext uri="{FF2B5EF4-FFF2-40B4-BE49-F238E27FC236}">
                <a16:creationId xmlns:a16="http://schemas.microsoft.com/office/drawing/2014/main" id="{8C050056-C9AD-4DD5-911E-8C79D427E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7A65FB-66B2-4679-A063-AE8AD6231E8F}"/>
              </a:ext>
            </a:extLst>
          </p:cNvPr>
          <p:cNvSpPr>
            <a:spLocks noGrp="1"/>
          </p:cNvSpPr>
          <p:nvPr>
            <p:ph type="title"/>
          </p:nvPr>
        </p:nvSpPr>
        <p:spPr>
          <a:xfrm>
            <a:off x="185573" y="532825"/>
            <a:ext cx="4932964" cy="1342754"/>
          </a:xfrm>
        </p:spPr>
        <p:txBody>
          <a:bodyPr>
            <a:normAutofit/>
          </a:bodyPr>
          <a:lstStyle/>
          <a:p>
            <a:pPr algn="ctr"/>
            <a:r>
              <a:rPr lang="en-US" sz="3600" dirty="0">
                <a:solidFill>
                  <a:schemeClr val="bg1"/>
                </a:solidFill>
              </a:rPr>
              <a:t>How to increase the energy of the gas</a:t>
            </a:r>
            <a:endParaRPr lang="en-BM" sz="3600" dirty="0">
              <a:solidFill>
                <a:schemeClr val="bg1"/>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7919D3-E0AB-4C7B-AA36-D9A81EB72D39}"/>
                  </a:ext>
                </a:extLst>
              </p:cNvPr>
              <p:cNvSpPr>
                <a:spLocks noGrp="1"/>
              </p:cNvSpPr>
              <p:nvPr>
                <p:ph idx="1"/>
              </p:nvPr>
            </p:nvSpPr>
            <p:spPr>
              <a:xfrm>
                <a:off x="355544" y="1875579"/>
                <a:ext cx="4593021" cy="2619839"/>
              </a:xfrm>
              <a:solidFill>
                <a:srgbClr val="FFFF00"/>
              </a:solidFill>
            </p:spPr>
            <p:txBody>
              <a:bodyPr anchor="ctr">
                <a:normAutofit fontScale="92500"/>
              </a:bodyPr>
              <a:lstStyle/>
              <a:p>
                <a:pPr marL="0" indent="0">
                  <a:buNone/>
                </a:pPr>
                <a:r>
                  <a:rPr lang="en-US" sz="2400" b="1" dirty="0"/>
                  <a:t>There are TWO ways to increase the temperature of a FIXED mass of gas:</a:t>
                </a:r>
              </a:p>
              <a:p>
                <a:pPr marL="0" indent="0">
                  <a:buNone/>
                </a:pPr>
                <a:endParaRPr lang="en-US" sz="2400" b="1" dirty="0"/>
              </a:p>
              <a:p>
                <a:r>
                  <a:rPr lang="en-US" sz="2400" b="1" dirty="0"/>
                  <a:t>Heat it  </a:t>
                </a:r>
                <a14:m>
                  <m:oMath xmlns:m="http://schemas.openxmlformats.org/officeDocument/2006/math">
                    <m:r>
                      <a:rPr lang="en-US" sz="2400" b="1" i="0" smtClean="0">
                        <a:latin typeface="Cambria Math" panose="02040503050406030204" pitchFamily="18" charset="0"/>
                      </a:rPr>
                      <m:t>         </m:t>
                    </m:r>
                    <m:r>
                      <a:rPr lang="en-US" sz="2400" b="1" i="1" smtClean="0">
                        <a:latin typeface="Cambria Math" panose="02040503050406030204" pitchFamily="18" charset="0"/>
                      </a:rPr>
                      <m:t>𝑸</m:t>
                    </m:r>
                    <m:r>
                      <a:rPr lang="en-US" sz="2400" b="1" i="1" smtClean="0">
                        <a:latin typeface="Cambria Math" panose="02040503050406030204" pitchFamily="18" charset="0"/>
                      </a:rPr>
                      <m:t>&gt;</m:t>
                    </m:r>
                    <m:r>
                      <a:rPr lang="en-US" sz="2400" b="1" i="1" smtClean="0">
                        <a:latin typeface="Cambria Math" panose="02040503050406030204" pitchFamily="18" charset="0"/>
                      </a:rPr>
                      <m:t>𝟎</m:t>
                    </m:r>
                  </m:oMath>
                </a14:m>
                <a:endParaRPr lang="en-US" sz="2400" b="1" dirty="0"/>
              </a:p>
              <a:p>
                <a:pPr marL="0" indent="0">
                  <a:buNone/>
                </a:pPr>
                <a:endParaRPr lang="en-US" sz="2400" b="1" dirty="0"/>
              </a:p>
              <a:p>
                <a:r>
                  <a:rPr lang="en-US" sz="2400" b="1" dirty="0"/>
                  <a:t>Squash it </a:t>
                </a:r>
                <a14:m>
                  <m:oMath xmlns:m="http://schemas.openxmlformats.org/officeDocument/2006/math">
                    <m:r>
                      <a:rPr lang="en-US" sz="2400" b="1" i="0" smtClean="0">
                        <a:latin typeface="Cambria Math" panose="02040503050406030204" pitchFamily="18" charset="0"/>
                      </a:rPr>
                      <m:t>      </m:t>
                    </m:r>
                    <m:r>
                      <a:rPr lang="en-US" sz="2400" b="1" i="1" smtClean="0">
                        <a:latin typeface="Cambria Math" panose="02040503050406030204" pitchFamily="18" charset="0"/>
                      </a:rPr>
                      <m:t>𝑾</m:t>
                    </m:r>
                    <m:r>
                      <a:rPr lang="en-US" sz="2400" b="1" i="1" smtClean="0">
                        <a:latin typeface="Cambria Math" panose="02040503050406030204" pitchFamily="18" charset="0"/>
                      </a:rPr>
                      <m:t>&gt;</m:t>
                    </m:r>
                    <m:r>
                      <a:rPr lang="en-US" sz="2400" b="1" i="1" smtClean="0">
                        <a:latin typeface="Cambria Math" panose="02040503050406030204" pitchFamily="18" charset="0"/>
                      </a:rPr>
                      <m:t>𝟎</m:t>
                    </m:r>
                  </m:oMath>
                </a14:m>
                <a:endParaRPr lang="en-US" sz="2400" b="1" dirty="0"/>
              </a:p>
            </p:txBody>
          </p:sp>
        </mc:Choice>
        <mc:Fallback xmlns="">
          <p:sp>
            <p:nvSpPr>
              <p:cNvPr id="3" name="Content Placeholder 2">
                <a:extLst>
                  <a:ext uri="{FF2B5EF4-FFF2-40B4-BE49-F238E27FC236}">
                    <a16:creationId xmlns:a16="http://schemas.microsoft.com/office/drawing/2014/main" id="{CE7919D3-E0AB-4C7B-AA36-D9A81EB72D39}"/>
                  </a:ext>
                </a:extLst>
              </p:cNvPr>
              <p:cNvSpPr>
                <a:spLocks noGrp="1" noRot="1" noChangeAspect="1" noMove="1" noResize="1" noEditPoints="1" noAdjustHandles="1" noChangeArrowheads="1" noChangeShapeType="1" noTextEdit="1"/>
              </p:cNvSpPr>
              <p:nvPr>
                <p:ph idx="1"/>
              </p:nvPr>
            </p:nvSpPr>
            <p:spPr>
              <a:xfrm>
                <a:off x="355544" y="1875579"/>
                <a:ext cx="4593021" cy="2619839"/>
              </a:xfrm>
              <a:blipFill>
                <a:blip r:embed="rId3"/>
                <a:stretch>
                  <a:fillRect l="-1724" b="-699"/>
                </a:stretch>
              </a:blipFill>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309B079-D340-4146-A28D-F2BA42321E8B}"/>
                  </a:ext>
                </a:extLst>
              </p:cNvPr>
              <p:cNvSpPr txBox="1"/>
              <p:nvPr/>
            </p:nvSpPr>
            <p:spPr>
              <a:xfrm>
                <a:off x="8315325" y="4742795"/>
                <a:ext cx="3042051" cy="923330"/>
              </a:xfrm>
              <a:prstGeom prst="rect">
                <a:avLst/>
              </a:prstGeom>
              <a:solidFill>
                <a:srgbClr val="FFFF00"/>
              </a:solidFill>
            </p:spPr>
            <p:txBody>
              <a:bodyPr wrap="none" rtlCol="0">
                <a:spAutoFit/>
              </a:bodyPr>
              <a:lstStyle/>
              <a:p>
                <a:r>
                  <a:rPr lang="en-US" b="1" dirty="0"/>
                  <a:t>First Law of Thermodynamics:</a:t>
                </a:r>
              </a:p>
              <a:p>
                <a:endParaRPr lang="en-US" b="1" dirty="0"/>
              </a:p>
              <a:p>
                <a:pPr/>
                <a14:m>
                  <m:oMathPara xmlns:m="http://schemas.openxmlformats.org/officeDocument/2006/math">
                    <m:oMathParaPr>
                      <m:jc m:val="centerGroup"/>
                    </m:oMathParaPr>
                    <m:oMath xmlns:m="http://schemas.openxmlformats.org/officeDocument/2006/math">
                      <m:r>
                        <a:rPr lang="en-BM"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𝑼</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𝑸</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𝑾</m:t>
                      </m:r>
                    </m:oMath>
                  </m:oMathPara>
                </a14:m>
                <a:endParaRPr lang="en-BM" b="1" dirty="0"/>
              </a:p>
            </p:txBody>
          </p:sp>
        </mc:Choice>
        <mc:Fallback xmlns="">
          <p:sp>
            <p:nvSpPr>
              <p:cNvPr id="5" name="TextBox 4">
                <a:extLst>
                  <a:ext uri="{FF2B5EF4-FFF2-40B4-BE49-F238E27FC236}">
                    <a16:creationId xmlns:a16="http://schemas.microsoft.com/office/drawing/2014/main" id="{A309B079-D340-4146-A28D-F2BA42321E8B}"/>
                  </a:ext>
                </a:extLst>
              </p:cNvPr>
              <p:cNvSpPr txBox="1">
                <a:spLocks noRot="1" noChangeAspect="1" noMove="1" noResize="1" noEditPoints="1" noAdjustHandles="1" noChangeArrowheads="1" noChangeShapeType="1" noTextEdit="1"/>
              </p:cNvSpPr>
              <p:nvPr/>
            </p:nvSpPr>
            <p:spPr>
              <a:xfrm>
                <a:off x="8315325" y="4742795"/>
                <a:ext cx="3042051" cy="923330"/>
              </a:xfrm>
              <a:prstGeom prst="rect">
                <a:avLst/>
              </a:prstGeom>
              <a:blipFill>
                <a:blip r:embed="rId4"/>
                <a:stretch>
                  <a:fillRect l="-1603" t="-3311" r="-1403" b="-3974"/>
                </a:stretch>
              </a:blipFill>
            </p:spPr>
            <p:txBody>
              <a:bodyPr/>
              <a:lstStyle/>
              <a:p>
                <a:r>
                  <a:rPr lang="en-BM">
                    <a:noFill/>
                  </a:rPr>
                  <a:t> </a:t>
                </a:r>
              </a:p>
            </p:txBody>
          </p:sp>
        </mc:Fallback>
      </mc:AlternateContent>
    </p:spTree>
    <p:extLst>
      <p:ext uri="{BB962C8B-B14F-4D97-AF65-F5344CB8AC3E}">
        <p14:creationId xmlns:p14="http://schemas.microsoft.com/office/powerpoint/2010/main" val="94400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5.07">
            <a:extLst>
              <a:ext uri="{FF2B5EF4-FFF2-40B4-BE49-F238E27FC236}">
                <a16:creationId xmlns:a16="http://schemas.microsoft.com/office/drawing/2014/main" id="{EAD02CFF-3299-4DB0-BDD7-419B09734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418" y="1162050"/>
            <a:ext cx="3967163"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Object 6">
                <a:extLst>
                  <a:ext uri="{FF2B5EF4-FFF2-40B4-BE49-F238E27FC236}">
                    <a16:creationId xmlns:a16="http://schemas.microsoft.com/office/drawing/2014/main" id="{DE369E5A-D0CF-443E-BB85-7B258C1E53D6}"/>
                  </a:ext>
                </a:extLst>
              </p:cNvPr>
              <p:cNvSpPr txBox="1"/>
              <p:nvPr/>
            </p:nvSpPr>
            <p:spPr bwMode="auto">
              <a:xfrm>
                <a:off x="1490663" y="2895600"/>
                <a:ext cx="2547937" cy="4857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sty m:val="p"/>
                        </m:rPr>
                        <a:rPr lang="en-BM" i="1" smtClean="0">
                          <a:solidFill>
                            <a:srgbClr val="000000"/>
                          </a:solidFill>
                          <a:latin typeface="Cambria Math" panose="02040503050406030204" pitchFamily="18" charset="0"/>
                        </a:rPr>
                        <m:t>Δ</m:t>
                      </m:r>
                      <m:r>
                        <a:rPr lang="en-BM" i="1" smtClean="0">
                          <a:solidFill>
                            <a:srgbClr val="000000"/>
                          </a:solidFill>
                          <a:latin typeface="Cambria Math" panose="02040503050406030204" pitchFamily="18" charset="0"/>
                        </a:rPr>
                        <m:t>𝑈</m:t>
                      </m:r>
                      <m:r>
                        <a:rPr lang="en-BM" i="1" smtClean="0">
                          <a:solidFill>
                            <a:srgbClr val="000000"/>
                          </a:solidFill>
                          <a:latin typeface="Cambria Math" panose="02040503050406030204" pitchFamily="18" charset="0"/>
                        </a:rPr>
                        <m:t>=</m:t>
                      </m:r>
                      <m:r>
                        <a:rPr lang="en-BM" i="1" smtClean="0">
                          <a:solidFill>
                            <a:srgbClr val="000000"/>
                          </a:solidFill>
                          <a:latin typeface="Cambria Math" panose="02040503050406030204" pitchFamily="18" charset="0"/>
                        </a:rPr>
                        <m:t>𝑄</m:t>
                      </m:r>
                      <m:r>
                        <a:rPr lang="en-US" b="0" i="1" smtClean="0">
                          <a:solidFill>
                            <a:srgbClr val="000000"/>
                          </a:solidFill>
                          <a:latin typeface="Cambria Math" panose="02040503050406030204" pitchFamily="18" charset="0"/>
                        </a:rPr>
                        <m:t>+</m:t>
                      </m:r>
                      <m:r>
                        <a:rPr lang="en-BM" i="1">
                          <a:solidFill>
                            <a:srgbClr val="000000"/>
                          </a:solidFill>
                          <a:latin typeface="Cambria Math" panose="02040503050406030204" pitchFamily="18" charset="0"/>
                        </a:rPr>
                        <m:t>𝑊</m:t>
                      </m:r>
                      <m:r>
                        <a:rPr lang="en-BM" i="1">
                          <a:solidFill>
                            <a:srgbClr val="000000"/>
                          </a:solidFill>
                          <a:latin typeface="Cambria Math" panose="02040503050406030204" pitchFamily="18" charset="0"/>
                        </a:rPr>
                        <m:t>=</m:t>
                      </m:r>
                      <m:r>
                        <a:rPr lang="en-BM" i="1">
                          <a:solidFill>
                            <a:srgbClr val="000000"/>
                          </a:solidFill>
                          <a:latin typeface="Cambria Math" panose="02040503050406030204" pitchFamily="18" charset="0"/>
                        </a:rPr>
                        <m:t>𝑄</m:t>
                      </m:r>
                    </m:oMath>
                  </m:oMathPara>
                </a14:m>
                <a:endParaRPr lang="en-BM" dirty="0"/>
              </a:p>
            </p:txBody>
          </p:sp>
        </mc:Choice>
        <mc:Fallback xmlns="">
          <p:sp>
            <p:nvSpPr>
              <p:cNvPr id="5" name="Object 6">
                <a:extLst>
                  <a:ext uri="{FF2B5EF4-FFF2-40B4-BE49-F238E27FC236}">
                    <a16:creationId xmlns:a16="http://schemas.microsoft.com/office/drawing/2014/main" id="{DE369E5A-D0CF-443E-BB85-7B258C1E53D6}"/>
                  </a:ext>
                </a:extLst>
              </p:cNvPr>
              <p:cNvSpPr txBox="1">
                <a:spLocks noRot="1" noChangeAspect="1" noMove="1" noResize="1" noEditPoints="1" noAdjustHandles="1" noChangeArrowheads="1" noChangeShapeType="1" noTextEdit="1"/>
              </p:cNvSpPr>
              <p:nvPr/>
            </p:nvSpPr>
            <p:spPr bwMode="auto">
              <a:xfrm>
                <a:off x="1490663" y="2895600"/>
                <a:ext cx="2547937" cy="485775"/>
              </a:xfrm>
              <a:prstGeom prst="rect">
                <a:avLst/>
              </a:prstGeom>
              <a:blipFill>
                <a:blip r:embed="rId3"/>
                <a:stretch>
                  <a:fillRect/>
                </a:stretch>
              </a:blipFill>
              <a:ln>
                <a:noFill/>
              </a:ln>
              <a:effectLst/>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6" name="Object 7">
                <a:extLst>
                  <a:ext uri="{FF2B5EF4-FFF2-40B4-BE49-F238E27FC236}">
                    <a16:creationId xmlns:a16="http://schemas.microsoft.com/office/drawing/2014/main" id="{0E2301E6-853A-474F-964C-98E6CAD8774E}"/>
                  </a:ext>
                </a:extLst>
              </p:cNvPr>
              <p:cNvSpPr txBox="1"/>
              <p:nvPr/>
            </p:nvSpPr>
            <p:spPr bwMode="auto">
              <a:xfrm>
                <a:off x="1643063" y="4267200"/>
                <a:ext cx="787400" cy="344488"/>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BM" i="1">
                          <a:solidFill>
                            <a:srgbClr val="000000"/>
                          </a:solidFill>
                          <a:latin typeface="Cambria Math" panose="02040503050406030204" pitchFamily="18" charset="0"/>
                        </a:rPr>
                        <m:t>𝑊</m:t>
                      </m:r>
                      <m:r>
                        <a:rPr lang="en-BM" i="1">
                          <a:solidFill>
                            <a:srgbClr val="000000"/>
                          </a:solidFill>
                          <a:latin typeface="Cambria Math" panose="02040503050406030204" pitchFamily="18" charset="0"/>
                        </a:rPr>
                        <m:t>=0</m:t>
                      </m:r>
                    </m:oMath>
                  </m:oMathPara>
                </a14:m>
                <a:endParaRPr lang="en-BM" dirty="0"/>
              </a:p>
            </p:txBody>
          </p:sp>
        </mc:Choice>
        <mc:Fallback xmlns="">
          <p:sp>
            <p:nvSpPr>
              <p:cNvPr id="6" name="Object 7">
                <a:extLst>
                  <a:ext uri="{FF2B5EF4-FFF2-40B4-BE49-F238E27FC236}">
                    <a16:creationId xmlns:a16="http://schemas.microsoft.com/office/drawing/2014/main" id="{0E2301E6-853A-474F-964C-98E6CAD8774E}"/>
                  </a:ext>
                </a:extLst>
              </p:cNvPr>
              <p:cNvSpPr txBox="1">
                <a:spLocks noRot="1" noChangeAspect="1" noMove="1" noResize="1" noEditPoints="1" noAdjustHandles="1" noChangeArrowheads="1" noChangeShapeType="1" noTextEdit="1"/>
              </p:cNvSpPr>
              <p:nvPr/>
            </p:nvSpPr>
            <p:spPr bwMode="auto">
              <a:xfrm>
                <a:off x="1643063" y="4267200"/>
                <a:ext cx="787400" cy="344488"/>
              </a:xfrm>
              <a:prstGeom prst="rect">
                <a:avLst/>
              </a:prstGeom>
              <a:blipFill>
                <a:blip r:embed="rId4"/>
                <a:stretch>
                  <a:fillRect/>
                </a:stretch>
              </a:blipFill>
              <a:ln>
                <a:noFill/>
              </a:ln>
              <a:effectLst/>
            </p:spPr>
            <p:txBody>
              <a:bodyPr/>
              <a:lstStyle/>
              <a:p>
                <a:r>
                  <a:rPr lang="en-BM">
                    <a:noFill/>
                  </a:rPr>
                  <a:t> </a:t>
                </a:r>
              </a:p>
            </p:txBody>
          </p:sp>
        </mc:Fallback>
      </mc:AlternateContent>
      <p:sp>
        <p:nvSpPr>
          <p:cNvPr id="7" name="Freeform 8">
            <a:extLst>
              <a:ext uri="{FF2B5EF4-FFF2-40B4-BE49-F238E27FC236}">
                <a16:creationId xmlns:a16="http://schemas.microsoft.com/office/drawing/2014/main" id="{7AE9F9EB-2DF1-4032-BCE8-20FB8C720C34}"/>
              </a:ext>
            </a:extLst>
          </p:cNvPr>
          <p:cNvSpPr>
            <a:spLocks/>
          </p:cNvSpPr>
          <p:nvPr/>
        </p:nvSpPr>
        <p:spPr bwMode="auto">
          <a:xfrm>
            <a:off x="2328863" y="3276600"/>
            <a:ext cx="762000" cy="914400"/>
          </a:xfrm>
          <a:custGeom>
            <a:avLst/>
            <a:gdLst>
              <a:gd name="T0" fmla="*/ 0 w 480"/>
              <a:gd name="T1" fmla="*/ 576 h 576"/>
              <a:gd name="T2" fmla="*/ 96 w 480"/>
              <a:gd name="T3" fmla="*/ 336 h 576"/>
              <a:gd name="T4" fmla="*/ 336 w 480"/>
              <a:gd name="T5" fmla="*/ 240 h 576"/>
              <a:gd name="T6" fmla="*/ 480 w 480"/>
              <a:gd name="T7" fmla="*/ 0 h 576"/>
              <a:gd name="T8" fmla="*/ 0 60000 65536"/>
              <a:gd name="T9" fmla="*/ 0 60000 65536"/>
              <a:gd name="T10" fmla="*/ 0 60000 65536"/>
              <a:gd name="T11" fmla="*/ 0 60000 65536"/>
              <a:gd name="T12" fmla="*/ 0 w 480"/>
              <a:gd name="T13" fmla="*/ 0 h 576"/>
              <a:gd name="T14" fmla="*/ 480 w 480"/>
              <a:gd name="T15" fmla="*/ 576 h 576"/>
            </a:gdLst>
            <a:ahLst/>
            <a:cxnLst>
              <a:cxn ang="T8">
                <a:pos x="T0" y="T1"/>
              </a:cxn>
              <a:cxn ang="T9">
                <a:pos x="T2" y="T3"/>
              </a:cxn>
              <a:cxn ang="T10">
                <a:pos x="T4" y="T5"/>
              </a:cxn>
              <a:cxn ang="T11">
                <a:pos x="T6" y="T7"/>
              </a:cxn>
            </a:cxnLst>
            <a:rect l="T12" t="T13" r="T14" b="T15"/>
            <a:pathLst>
              <a:path w="480" h="576">
                <a:moveTo>
                  <a:pt x="0" y="576"/>
                </a:moveTo>
                <a:cubicBezTo>
                  <a:pt x="20" y="484"/>
                  <a:pt x="40" y="392"/>
                  <a:pt x="96" y="336"/>
                </a:cubicBezTo>
                <a:cubicBezTo>
                  <a:pt x="152" y="280"/>
                  <a:pt x="272" y="296"/>
                  <a:pt x="336" y="240"/>
                </a:cubicBezTo>
                <a:cubicBezTo>
                  <a:pt x="400" y="184"/>
                  <a:pt x="440" y="92"/>
                  <a:pt x="480" y="0"/>
                </a:cubicBezTo>
              </a:path>
            </a:pathLst>
          </a:custGeom>
          <a:noFill/>
          <a:ln w="9525">
            <a:solidFill>
              <a:srgbClr val="339966"/>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Box 11">
            <a:extLst>
              <a:ext uri="{FF2B5EF4-FFF2-40B4-BE49-F238E27FC236}">
                <a16:creationId xmlns:a16="http://schemas.microsoft.com/office/drawing/2014/main" id="{AC6948DC-C02F-4B37-B108-0BBA1909AC18}"/>
              </a:ext>
            </a:extLst>
          </p:cNvPr>
          <p:cNvSpPr txBox="1"/>
          <p:nvPr/>
        </p:nvSpPr>
        <p:spPr>
          <a:xfrm>
            <a:off x="7600948" y="1352550"/>
            <a:ext cx="3000375" cy="646331"/>
          </a:xfrm>
          <a:prstGeom prst="rect">
            <a:avLst/>
          </a:prstGeom>
          <a:noFill/>
        </p:spPr>
        <p:txBody>
          <a:bodyPr wrap="square" rtlCol="0">
            <a:spAutoFit/>
          </a:bodyPr>
          <a:lstStyle/>
          <a:p>
            <a:r>
              <a:rPr lang="en-US" dirty="0"/>
              <a:t>Higher pressure, heat has raised the temperature</a:t>
            </a:r>
            <a:endParaRPr lang="en-BM"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657AF7E-EC38-44A4-AF0D-619219E33B3A}"/>
                  </a:ext>
                </a:extLst>
              </p:cNvPr>
              <p:cNvSpPr txBox="1"/>
              <p:nvPr/>
            </p:nvSpPr>
            <p:spPr>
              <a:xfrm>
                <a:off x="9133223" y="2004715"/>
                <a:ext cx="1256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m:t>
                      </m:r>
                      <m:r>
                        <a:rPr lang="en-US" b="0" i="1" smtClean="0">
                          <a:latin typeface="Cambria Math" panose="02040503050406030204" pitchFamily="18" charset="0"/>
                        </a:rPr>
                        <m:t>𝑛𝑅𝑇</m:t>
                      </m:r>
                    </m:oMath>
                  </m:oMathPara>
                </a14:m>
                <a:endParaRPr lang="en-BM" dirty="0"/>
              </a:p>
            </p:txBody>
          </p:sp>
        </mc:Choice>
        <mc:Fallback>
          <p:sp>
            <p:nvSpPr>
              <p:cNvPr id="13" name="TextBox 12">
                <a:extLst>
                  <a:ext uri="{FF2B5EF4-FFF2-40B4-BE49-F238E27FC236}">
                    <a16:creationId xmlns:a16="http://schemas.microsoft.com/office/drawing/2014/main" id="{9657AF7E-EC38-44A4-AF0D-619219E33B3A}"/>
                  </a:ext>
                </a:extLst>
              </p:cNvPr>
              <p:cNvSpPr txBox="1">
                <a:spLocks noRot="1" noChangeAspect="1" noMove="1" noResize="1" noEditPoints="1" noAdjustHandles="1" noChangeArrowheads="1" noChangeShapeType="1" noTextEdit="1"/>
              </p:cNvSpPr>
              <p:nvPr/>
            </p:nvSpPr>
            <p:spPr>
              <a:xfrm>
                <a:off x="9133223" y="2004715"/>
                <a:ext cx="1256626" cy="369332"/>
              </a:xfrm>
              <a:prstGeom prst="rect">
                <a:avLst/>
              </a:prstGeom>
              <a:blipFill>
                <a:blip r:embed="rId5"/>
                <a:stretch>
                  <a:fillRect/>
                </a:stretch>
              </a:blipFill>
            </p:spPr>
            <p:txBody>
              <a:bodyPr/>
              <a:lstStyle/>
              <a:p>
                <a:r>
                  <a:rPr lang="en-BM">
                    <a:noFill/>
                  </a:rPr>
                  <a:t> </a:t>
                </a:r>
              </a:p>
            </p:txBody>
          </p:sp>
        </mc:Fallback>
      </mc:AlternateContent>
      <p:sp>
        <p:nvSpPr>
          <p:cNvPr id="14" name="TextBox 13">
            <a:extLst>
              <a:ext uri="{FF2B5EF4-FFF2-40B4-BE49-F238E27FC236}">
                <a16:creationId xmlns:a16="http://schemas.microsoft.com/office/drawing/2014/main" id="{5EE8E560-C0C1-4234-B3BD-B416B91668D8}"/>
              </a:ext>
            </a:extLst>
          </p:cNvPr>
          <p:cNvSpPr txBox="1"/>
          <p:nvPr/>
        </p:nvSpPr>
        <p:spPr>
          <a:xfrm>
            <a:off x="809625" y="5781675"/>
            <a:ext cx="4739054" cy="369332"/>
          </a:xfrm>
          <a:prstGeom prst="rect">
            <a:avLst/>
          </a:prstGeom>
          <a:noFill/>
        </p:spPr>
        <p:txBody>
          <a:bodyPr wrap="none" rtlCol="0">
            <a:spAutoFit/>
          </a:bodyPr>
          <a:lstStyle/>
          <a:p>
            <a:r>
              <a:rPr lang="en-US" dirty="0"/>
              <a:t>No change in volume, so no work has been done</a:t>
            </a:r>
            <a:endParaRPr lang="en-BM" dirty="0"/>
          </a:p>
        </p:txBody>
      </p:sp>
    </p:spTree>
    <p:extLst>
      <p:ext uri="{BB962C8B-B14F-4D97-AF65-F5344CB8AC3E}">
        <p14:creationId xmlns:p14="http://schemas.microsoft.com/office/powerpoint/2010/main" val="364417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afg005">
            <a:extLst>
              <a:ext uri="{FF2B5EF4-FFF2-40B4-BE49-F238E27FC236}">
                <a16:creationId xmlns:a16="http://schemas.microsoft.com/office/drawing/2014/main" id="{71D448FB-BE20-48B0-81EA-DB2E6AC418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02307" y="2000913"/>
            <a:ext cx="310896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5.06">
            <a:extLst>
              <a:ext uri="{FF2B5EF4-FFF2-40B4-BE49-F238E27FC236}">
                <a16:creationId xmlns:a16="http://schemas.microsoft.com/office/drawing/2014/main" id="{F7A9BC39-1A47-4759-9E61-41DC00116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 y="2428875"/>
            <a:ext cx="475297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75EA65-3F67-47CE-816E-9414A9D95B6B}"/>
                  </a:ext>
                </a:extLst>
              </p:cNvPr>
              <p:cNvSpPr txBox="1"/>
              <p:nvPr/>
            </p:nvSpPr>
            <p:spPr>
              <a:xfrm>
                <a:off x="2660923" y="4695031"/>
                <a:ext cx="10206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m:oMathPara>
                </a14:m>
                <a:endParaRPr lang="en-BM" dirty="0"/>
              </a:p>
            </p:txBody>
          </p:sp>
        </mc:Choice>
        <mc:Fallback xmlns="">
          <p:sp>
            <p:nvSpPr>
              <p:cNvPr id="6" name="TextBox 5">
                <a:extLst>
                  <a:ext uri="{FF2B5EF4-FFF2-40B4-BE49-F238E27FC236}">
                    <a16:creationId xmlns:a16="http://schemas.microsoft.com/office/drawing/2014/main" id="{F375EA65-3F67-47CE-816E-9414A9D95B6B}"/>
                  </a:ext>
                </a:extLst>
              </p:cNvPr>
              <p:cNvSpPr txBox="1">
                <a:spLocks noRot="1" noChangeAspect="1" noMove="1" noResize="1" noEditPoints="1" noAdjustHandles="1" noChangeArrowheads="1" noChangeShapeType="1" noTextEdit="1"/>
              </p:cNvSpPr>
              <p:nvPr/>
            </p:nvSpPr>
            <p:spPr>
              <a:xfrm>
                <a:off x="2660923" y="4695031"/>
                <a:ext cx="1020664" cy="276999"/>
              </a:xfrm>
              <a:prstGeom prst="rect">
                <a:avLst/>
              </a:prstGeom>
              <a:blipFill>
                <a:blip r:embed="rId4"/>
                <a:stretch>
                  <a:fillRect l="-5389" r="-4790" b="-6522"/>
                </a:stretch>
              </a:blipFill>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23D4D0A-8ADD-4D94-8971-A4A0EBB777FC}"/>
                  </a:ext>
                </a:extLst>
              </p:cNvPr>
              <p:cNvSpPr txBox="1"/>
              <p:nvPr/>
            </p:nvSpPr>
            <p:spPr>
              <a:xfrm>
                <a:off x="2122209" y="1314450"/>
                <a:ext cx="1756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BM"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𝑈</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𝑄</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𝑊</m:t>
                      </m:r>
                    </m:oMath>
                  </m:oMathPara>
                </a14:m>
                <a:endParaRPr lang="en-BM" sz="2400" dirty="0"/>
              </a:p>
            </p:txBody>
          </p:sp>
        </mc:Choice>
        <mc:Fallback xmlns="">
          <p:sp>
            <p:nvSpPr>
              <p:cNvPr id="7" name="TextBox 6">
                <a:extLst>
                  <a:ext uri="{FF2B5EF4-FFF2-40B4-BE49-F238E27FC236}">
                    <a16:creationId xmlns:a16="http://schemas.microsoft.com/office/drawing/2014/main" id="{823D4D0A-8ADD-4D94-8971-A4A0EBB777FC}"/>
                  </a:ext>
                </a:extLst>
              </p:cNvPr>
              <p:cNvSpPr txBox="1">
                <a:spLocks noRot="1" noChangeAspect="1" noMove="1" noResize="1" noEditPoints="1" noAdjustHandles="1" noChangeArrowheads="1" noChangeShapeType="1" noTextEdit="1"/>
              </p:cNvSpPr>
              <p:nvPr/>
            </p:nvSpPr>
            <p:spPr>
              <a:xfrm>
                <a:off x="2122209" y="1314450"/>
                <a:ext cx="1756763" cy="369332"/>
              </a:xfrm>
              <a:prstGeom prst="rect">
                <a:avLst/>
              </a:prstGeom>
              <a:blipFill>
                <a:blip r:embed="rId5"/>
                <a:stretch>
                  <a:fillRect l="-3472" r="-3125" b="-30000"/>
                </a:stretch>
              </a:blipFill>
            </p:spPr>
            <p:txBody>
              <a:bodyPr/>
              <a:lstStyle/>
              <a:p>
                <a:r>
                  <a:rPr lang="en-BM">
                    <a:noFill/>
                  </a:rPr>
                  <a:t> </a:t>
                </a:r>
              </a:p>
            </p:txBody>
          </p:sp>
        </mc:Fallback>
      </mc:AlternateContent>
      <p:sp>
        <p:nvSpPr>
          <p:cNvPr id="8" name="TextBox 7">
            <a:extLst>
              <a:ext uri="{FF2B5EF4-FFF2-40B4-BE49-F238E27FC236}">
                <a16:creationId xmlns:a16="http://schemas.microsoft.com/office/drawing/2014/main" id="{5162BE9C-57DC-4FC6-9A6A-E11DD5903343}"/>
              </a:ext>
            </a:extLst>
          </p:cNvPr>
          <p:cNvSpPr txBox="1"/>
          <p:nvPr/>
        </p:nvSpPr>
        <p:spPr>
          <a:xfrm>
            <a:off x="1543265" y="2429538"/>
            <a:ext cx="1457325" cy="646331"/>
          </a:xfrm>
          <a:prstGeom prst="rect">
            <a:avLst/>
          </a:prstGeom>
          <a:solidFill>
            <a:srgbClr val="FFFF00"/>
          </a:solidFill>
          <a:ln>
            <a:solidFill>
              <a:schemeClr val="tx1"/>
            </a:solidFill>
          </a:ln>
        </p:spPr>
        <p:txBody>
          <a:bodyPr wrap="square" rtlCol="0">
            <a:spAutoFit/>
          </a:bodyPr>
          <a:lstStyle/>
          <a:p>
            <a:r>
              <a:rPr lang="en-US" dirty="0"/>
              <a:t>Heat has gone in </a:t>
            </a:r>
            <a:endParaRPr lang="en-BM" dirty="0"/>
          </a:p>
        </p:txBody>
      </p:sp>
      <p:sp>
        <p:nvSpPr>
          <p:cNvPr id="9" name="TextBox 8">
            <a:extLst>
              <a:ext uri="{FF2B5EF4-FFF2-40B4-BE49-F238E27FC236}">
                <a16:creationId xmlns:a16="http://schemas.microsoft.com/office/drawing/2014/main" id="{EE154662-6C55-4079-801B-F502F4B6211A}"/>
              </a:ext>
            </a:extLst>
          </p:cNvPr>
          <p:cNvSpPr txBox="1"/>
          <p:nvPr/>
        </p:nvSpPr>
        <p:spPr>
          <a:xfrm>
            <a:off x="4012677" y="2338540"/>
            <a:ext cx="1457325" cy="646331"/>
          </a:xfrm>
          <a:prstGeom prst="rect">
            <a:avLst/>
          </a:prstGeom>
          <a:solidFill>
            <a:srgbClr val="FFFF00"/>
          </a:solidFill>
          <a:ln>
            <a:solidFill>
              <a:schemeClr val="tx1"/>
            </a:solidFill>
          </a:ln>
        </p:spPr>
        <p:txBody>
          <a:bodyPr wrap="square" rtlCol="0">
            <a:spAutoFit/>
          </a:bodyPr>
          <a:lstStyle/>
          <a:p>
            <a:r>
              <a:rPr lang="en-US" dirty="0"/>
              <a:t>Work has come out</a:t>
            </a:r>
            <a:endParaRPr lang="en-BM"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B1BA00-D867-4B8C-A01F-2C8669F9C03F}"/>
                  </a:ext>
                </a:extLst>
              </p:cNvPr>
              <p:cNvSpPr txBox="1"/>
              <p:nvPr/>
            </p:nvSpPr>
            <p:spPr>
              <a:xfrm>
                <a:off x="4781867" y="4187198"/>
                <a:ext cx="1781493" cy="1477328"/>
              </a:xfrm>
              <a:prstGeom prst="rect">
                <a:avLst/>
              </a:prstGeom>
              <a:solidFill>
                <a:srgbClr val="FFFF00"/>
              </a:solidFill>
              <a:ln>
                <a:solidFill>
                  <a:schemeClr val="tx1"/>
                </a:solidFill>
              </a:ln>
            </p:spPr>
            <p:txBody>
              <a:bodyPr wrap="square" rtlCol="0">
                <a:spAutoFit/>
              </a:bodyPr>
              <a:lstStyle/>
              <a:p>
                <a:r>
                  <a:rPr lang="en-US" dirty="0"/>
                  <a:t>Using the ideal gas law, we find that the temp has increased, so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&gt;0</m:t>
                    </m:r>
                  </m:oMath>
                </a14:m>
                <a:endParaRPr lang="en-BM" dirty="0"/>
              </a:p>
            </p:txBody>
          </p:sp>
        </mc:Choice>
        <mc:Fallback xmlns="">
          <p:sp>
            <p:nvSpPr>
              <p:cNvPr id="10" name="TextBox 9">
                <a:extLst>
                  <a:ext uri="{FF2B5EF4-FFF2-40B4-BE49-F238E27FC236}">
                    <a16:creationId xmlns:a16="http://schemas.microsoft.com/office/drawing/2014/main" id="{70B1BA00-D867-4B8C-A01F-2C8669F9C03F}"/>
                  </a:ext>
                </a:extLst>
              </p:cNvPr>
              <p:cNvSpPr txBox="1">
                <a:spLocks noRot="1" noChangeAspect="1" noMove="1" noResize="1" noEditPoints="1" noAdjustHandles="1" noChangeArrowheads="1" noChangeShapeType="1" noTextEdit="1"/>
              </p:cNvSpPr>
              <p:nvPr/>
            </p:nvSpPr>
            <p:spPr>
              <a:xfrm>
                <a:off x="4781867" y="4187198"/>
                <a:ext cx="1781493" cy="1477328"/>
              </a:xfrm>
              <a:prstGeom prst="rect">
                <a:avLst/>
              </a:prstGeom>
              <a:blipFill>
                <a:blip r:embed="rId6"/>
                <a:stretch>
                  <a:fillRect l="-2373" t="-2049" r="-4746"/>
                </a:stretch>
              </a:blipFill>
              <a:ln>
                <a:solidFill>
                  <a:schemeClr val="tx1"/>
                </a:solidFill>
              </a:ln>
            </p:spPr>
            <p:txBody>
              <a:bodyPr/>
              <a:lstStyle/>
              <a:p>
                <a:r>
                  <a:rPr lang="en-BM">
                    <a:noFill/>
                  </a:rPr>
                  <a:t> </a:t>
                </a:r>
              </a:p>
            </p:txBody>
          </p:sp>
        </mc:Fallback>
      </mc:AlternateContent>
      <p:cxnSp>
        <p:nvCxnSpPr>
          <p:cNvPr id="12" name="Straight Arrow Connector 11">
            <a:extLst>
              <a:ext uri="{FF2B5EF4-FFF2-40B4-BE49-F238E27FC236}">
                <a16:creationId xmlns:a16="http://schemas.microsoft.com/office/drawing/2014/main" id="{D1B3AE81-4235-487C-8381-8E781B2F5B4F}"/>
              </a:ext>
            </a:extLst>
          </p:cNvPr>
          <p:cNvCxnSpPr>
            <a:cxnSpLocks/>
            <a:stCxn id="8" idx="0"/>
          </p:cNvCxnSpPr>
          <p:nvPr/>
        </p:nvCxnSpPr>
        <p:spPr>
          <a:xfrm flipV="1">
            <a:off x="2271928" y="1774118"/>
            <a:ext cx="728662" cy="655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F9ED7A-1BDE-45F3-86CB-DE83444F4836}"/>
              </a:ext>
            </a:extLst>
          </p:cNvPr>
          <p:cNvCxnSpPr>
            <a:cxnSpLocks/>
            <a:stCxn id="9" idx="0"/>
          </p:cNvCxnSpPr>
          <p:nvPr/>
        </p:nvCxnSpPr>
        <p:spPr>
          <a:xfrm flipH="1" flipV="1">
            <a:off x="3732702" y="1758884"/>
            <a:ext cx="1008638" cy="5796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A344FE-D9B3-4360-8A7D-ADD72F72578A}"/>
              </a:ext>
            </a:extLst>
          </p:cNvPr>
          <p:cNvSpPr txBox="1"/>
          <p:nvPr/>
        </p:nvSpPr>
        <p:spPr>
          <a:xfrm>
            <a:off x="6186936" y="1175950"/>
            <a:ext cx="3966714" cy="646331"/>
          </a:xfrm>
          <a:prstGeom prst="rect">
            <a:avLst/>
          </a:prstGeom>
          <a:solidFill>
            <a:srgbClr val="FFFF00"/>
          </a:solidFill>
          <a:ln>
            <a:solidFill>
              <a:schemeClr val="tx1"/>
            </a:solidFill>
          </a:ln>
        </p:spPr>
        <p:txBody>
          <a:bodyPr wrap="square" rtlCol="0">
            <a:spAutoFit/>
          </a:bodyPr>
          <a:lstStyle/>
          <a:p>
            <a:r>
              <a:rPr lang="en-US" dirty="0"/>
              <a:t>Heat has been converted into work – the piston moved</a:t>
            </a:r>
            <a:endParaRPr lang="en-BM" dirty="0"/>
          </a:p>
        </p:txBody>
      </p:sp>
    </p:spTree>
    <p:extLst>
      <p:ext uri="{BB962C8B-B14F-4D97-AF65-F5344CB8AC3E}">
        <p14:creationId xmlns:p14="http://schemas.microsoft.com/office/powerpoint/2010/main" val="1844602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5.09">
            <a:extLst>
              <a:ext uri="{FF2B5EF4-FFF2-40B4-BE49-F238E27FC236}">
                <a16:creationId xmlns:a16="http://schemas.microsoft.com/office/drawing/2014/main" id="{13F9A47F-777A-44A3-B32A-F4D1F397C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42900"/>
            <a:ext cx="28352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AD4DF6-7FDB-4784-A06A-4073C56465F7}"/>
                  </a:ext>
                </a:extLst>
              </p:cNvPr>
              <p:cNvSpPr txBox="1"/>
              <p:nvPr/>
            </p:nvSpPr>
            <p:spPr>
              <a:xfrm>
                <a:off x="4610614" y="2313912"/>
                <a:ext cx="1756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BM"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𝑈</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𝑄</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𝑊</m:t>
                      </m:r>
                    </m:oMath>
                  </m:oMathPara>
                </a14:m>
                <a:endParaRPr lang="en-BM" sz="2400" dirty="0"/>
              </a:p>
            </p:txBody>
          </p:sp>
        </mc:Choice>
        <mc:Fallback xmlns="">
          <p:sp>
            <p:nvSpPr>
              <p:cNvPr id="5" name="TextBox 4">
                <a:extLst>
                  <a:ext uri="{FF2B5EF4-FFF2-40B4-BE49-F238E27FC236}">
                    <a16:creationId xmlns:a16="http://schemas.microsoft.com/office/drawing/2014/main" id="{9EAD4DF6-7FDB-4784-A06A-4073C56465F7}"/>
                  </a:ext>
                </a:extLst>
              </p:cNvPr>
              <p:cNvSpPr txBox="1">
                <a:spLocks noRot="1" noChangeAspect="1" noMove="1" noResize="1" noEditPoints="1" noAdjustHandles="1" noChangeArrowheads="1" noChangeShapeType="1" noTextEdit="1"/>
              </p:cNvSpPr>
              <p:nvPr/>
            </p:nvSpPr>
            <p:spPr>
              <a:xfrm>
                <a:off x="4610614" y="2313912"/>
                <a:ext cx="1756763" cy="369332"/>
              </a:xfrm>
              <a:prstGeom prst="rect">
                <a:avLst/>
              </a:prstGeom>
              <a:blipFill>
                <a:blip r:embed="rId3"/>
                <a:stretch>
                  <a:fillRect l="-3460" r="-2768" b="-30000"/>
                </a:stretch>
              </a:blipFill>
            </p:spPr>
            <p:txBody>
              <a:bodyPr/>
              <a:lstStyle/>
              <a:p>
                <a:r>
                  <a:rPr lang="en-BM">
                    <a:noFill/>
                  </a:rPr>
                  <a:t> </a:t>
                </a:r>
              </a:p>
            </p:txBody>
          </p:sp>
        </mc:Fallback>
      </mc:AlternateContent>
      <p:sp>
        <p:nvSpPr>
          <p:cNvPr id="6" name="TextBox 5">
            <a:extLst>
              <a:ext uri="{FF2B5EF4-FFF2-40B4-BE49-F238E27FC236}">
                <a16:creationId xmlns:a16="http://schemas.microsoft.com/office/drawing/2014/main" id="{F9ACFAB5-242B-4BAF-8A53-E02B68041B64}"/>
              </a:ext>
            </a:extLst>
          </p:cNvPr>
          <p:cNvSpPr txBox="1"/>
          <p:nvPr/>
        </p:nvSpPr>
        <p:spPr>
          <a:xfrm>
            <a:off x="4031670" y="3429000"/>
            <a:ext cx="1457325" cy="646331"/>
          </a:xfrm>
          <a:prstGeom prst="rect">
            <a:avLst/>
          </a:prstGeom>
          <a:solidFill>
            <a:srgbClr val="FFFF00"/>
          </a:solidFill>
          <a:ln>
            <a:solidFill>
              <a:schemeClr val="tx1"/>
            </a:solidFill>
          </a:ln>
        </p:spPr>
        <p:txBody>
          <a:bodyPr wrap="square" rtlCol="0">
            <a:spAutoFit/>
          </a:bodyPr>
          <a:lstStyle/>
          <a:p>
            <a:r>
              <a:rPr lang="en-US" dirty="0"/>
              <a:t>Heat has gone in </a:t>
            </a:r>
            <a:endParaRPr lang="en-BM" dirty="0"/>
          </a:p>
        </p:txBody>
      </p:sp>
      <p:sp>
        <p:nvSpPr>
          <p:cNvPr id="7" name="TextBox 6">
            <a:extLst>
              <a:ext uri="{FF2B5EF4-FFF2-40B4-BE49-F238E27FC236}">
                <a16:creationId xmlns:a16="http://schemas.microsoft.com/office/drawing/2014/main" id="{E8FE7D5A-7F9A-4089-B46E-BC6DD11D5427}"/>
              </a:ext>
            </a:extLst>
          </p:cNvPr>
          <p:cNvSpPr txBox="1"/>
          <p:nvPr/>
        </p:nvSpPr>
        <p:spPr>
          <a:xfrm>
            <a:off x="6501082" y="3338002"/>
            <a:ext cx="1457325" cy="646331"/>
          </a:xfrm>
          <a:prstGeom prst="rect">
            <a:avLst/>
          </a:prstGeom>
          <a:solidFill>
            <a:srgbClr val="FFFF00"/>
          </a:solidFill>
          <a:ln>
            <a:solidFill>
              <a:schemeClr val="tx1"/>
            </a:solidFill>
          </a:ln>
        </p:spPr>
        <p:txBody>
          <a:bodyPr wrap="square" rtlCol="0">
            <a:spAutoFit/>
          </a:bodyPr>
          <a:lstStyle/>
          <a:p>
            <a:r>
              <a:rPr lang="en-US" dirty="0"/>
              <a:t>Work has come out</a:t>
            </a:r>
            <a:endParaRPr lang="en-BM" dirty="0"/>
          </a:p>
        </p:txBody>
      </p:sp>
      <p:cxnSp>
        <p:nvCxnSpPr>
          <p:cNvPr id="8" name="Straight Arrow Connector 7">
            <a:extLst>
              <a:ext uri="{FF2B5EF4-FFF2-40B4-BE49-F238E27FC236}">
                <a16:creationId xmlns:a16="http://schemas.microsoft.com/office/drawing/2014/main" id="{718F1991-E7C2-4E14-AA7A-C654F13AD608}"/>
              </a:ext>
            </a:extLst>
          </p:cNvPr>
          <p:cNvCxnSpPr>
            <a:cxnSpLocks/>
            <a:stCxn id="6" idx="0"/>
          </p:cNvCxnSpPr>
          <p:nvPr/>
        </p:nvCxnSpPr>
        <p:spPr>
          <a:xfrm flipV="1">
            <a:off x="4760333" y="2773580"/>
            <a:ext cx="728662" cy="655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EC52EA7-DB35-4349-A921-4883BC0C3300}"/>
              </a:ext>
            </a:extLst>
          </p:cNvPr>
          <p:cNvCxnSpPr>
            <a:cxnSpLocks/>
            <a:stCxn id="7" idx="0"/>
          </p:cNvCxnSpPr>
          <p:nvPr/>
        </p:nvCxnSpPr>
        <p:spPr>
          <a:xfrm flipH="1" flipV="1">
            <a:off x="6221107" y="2758346"/>
            <a:ext cx="1008638" cy="5796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D1542B0-2D10-4011-B0C9-2A1F87BCF0B5}"/>
                  </a:ext>
                </a:extLst>
              </p:cNvPr>
              <p:cNvSpPr txBox="1"/>
              <p:nvPr/>
            </p:nvSpPr>
            <p:spPr>
              <a:xfrm>
                <a:off x="3741316" y="1048528"/>
                <a:ext cx="3876358" cy="646331"/>
              </a:xfrm>
              <a:prstGeom prst="rect">
                <a:avLst/>
              </a:prstGeom>
              <a:solidFill>
                <a:srgbClr val="FFFF00"/>
              </a:solidFill>
              <a:ln>
                <a:solidFill>
                  <a:schemeClr val="tx1"/>
                </a:solidFill>
              </a:ln>
            </p:spPr>
            <p:txBody>
              <a:bodyPr wrap="square" rtlCol="0">
                <a:spAutoFit/>
              </a:bodyPr>
              <a:lstStyle/>
              <a:p>
                <a:r>
                  <a:rPr lang="en-US" dirty="0"/>
                  <a:t>Using the ideal gas law, we find that the temp has stayed the same, so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=0</m:t>
                    </m:r>
                  </m:oMath>
                </a14:m>
                <a:endParaRPr lang="en-BM" dirty="0"/>
              </a:p>
            </p:txBody>
          </p:sp>
        </mc:Choice>
        <mc:Fallback xmlns="">
          <p:sp>
            <p:nvSpPr>
              <p:cNvPr id="15" name="TextBox 14">
                <a:extLst>
                  <a:ext uri="{FF2B5EF4-FFF2-40B4-BE49-F238E27FC236}">
                    <a16:creationId xmlns:a16="http://schemas.microsoft.com/office/drawing/2014/main" id="{8D1542B0-2D10-4011-B0C9-2A1F87BCF0B5}"/>
                  </a:ext>
                </a:extLst>
              </p:cNvPr>
              <p:cNvSpPr txBox="1">
                <a:spLocks noRot="1" noChangeAspect="1" noMove="1" noResize="1" noEditPoints="1" noAdjustHandles="1" noChangeArrowheads="1" noChangeShapeType="1" noTextEdit="1"/>
              </p:cNvSpPr>
              <p:nvPr/>
            </p:nvSpPr>
            <p:spPr>
              <a:xfrm>
                <a:off x="3741316" y="1048528"/>
                <a:ext cx="3876358" cy="646331"/>
              </a:xfrm>
              <a:prstGeom prst="rect">
                <a:avLst/>
              </a:prstGeom>
              <a:blipFill>
                <a:blip r:embed="rId4"/>
                <a:stretch>
                  <a:fillRect l="-1254" t="-3704" r="-2351" b="-12963"/>
                </a:stretch>
              </a:blipFill>
              <a:ln>
                <a:solidFill>
                  <a:schemeClr val="tx1"/>
                </a:solidFill>
              </a:ln>
            </p:spPr>
            <p:txBody>
              <a:bodyPr/>
              <a:lstStyle/>
              <a:p>
                <a:r>
                  <a:rPr lang="en-BM">
                    <a:noFill/>
                  </a:rPr>
                  <a:t> </a:t>
                </a:r>
              </a:p>
            </p:txBody>
          </p:sp>
        </mc:Fallback>
      </mc:AlternateContent>
      <p:sp>
        <p:nvSpPr>
          <p:cNvPr id="16" name="TextBox 15">
            <a:extLst>
              <a:ext uri="{FF2B5EF4-FFF2-40B4-BE49-F238E27FC236}">
                <a16:creationId xmlns:a16="http://schemas.microsoft.com/office/drawing/2014/main" id="{A1F6E33F-4645-478C-8283-EEA585212243}"/>
              </a:ext>
            </a:extLst>
          </p:cNvPr>
          <p:cNvSpPr txBox="1"/>
          <p:nvPr/>
        </p:nvSpPr>
        <p:spPr>
          <a:xfrm>
            <a:off x="4760333" y="5222439"/>
            <a:ext cx="4316991" cy="923330"/>
          </a:xfrm>
          <a:prstGeom prst="rect">
            <a:avLst/>
          </a:prstGeom>
          <a:solidFill>
            <a:srgbClr val="FFFF00"/>
          </a:solidFill>
          <a:ln>
            <a:solidFill>
              <a:schemeClr val="tx1"/>
            </a:solidFill>
          </a:ln>
        </p:spPr>
        <p:txBody>
          <a:bodyPr wrap="square" rtlCol="0">
            <a:spAutoFit/>
          </a:bodyPr>
          <a:lstStyle/>
          <a:p>
            <a:r>
              <a:rPr lang="en-US" dirty="0"/>
              <a:t>In this case, ALL of the heat has been converted into work – the piston moved but the temperature did not increase.  </a:t>
            </a:r>
            <a:endParaRPr lang="en-BM" dirty="0"/>
          </a:p>
        </p:txBody>
      </p:sp>
      <p:sp>
        <p:nvSpPr>
          <p:cNvPr id="17" name="TextBox 16">
            <a:extLst>
              <a:ext uri="{FF2B5EF4-FFF2-40B4-BE49-F238E27FC236}">
                <a16:creationId xmlns:a16="http://schemas.microsoft.com/office/drawing/2014/main" id="{EF07E0D1-70E9-4655-9643-6576AEE5F8B6}"/>
              </a:ext>
            </a:extLst>
          </p:cNvPr>
          <p:cNvSpPr txBox="1"/>
          <p:nvPr/>
        </p:nvSpPr>
        <p:spPr>
          <a:xfrm>
            <a:off x="3905250" y="504825"/>
            <a:ext cx="3970767" cy="523220"/>
          </a:xfrm>
          <a:prstGeom prst="rect">
            <a:avLst/>
          </a:prstGeom>
          <a:noFill/>
        </p:spPr>
        <p:txBody>
          <a:bodyPr wrap="none" rtlCol="0">
            <a:spAutoFit/>
          </a:bodyPr>
          <a:lstStyle/>
          <a:p>
            <a:r>
              <a:rPr lang="en-US" sz="2800" b="1" dirty="0"/>
              <a:t>ISOTHERMAL EXPANSION</a:t>
            </a:r>
            <a:endParaRPr lang="en-BM" sz="2800" b="1" dirty="0"/>
          </a:p>
        </p:txBody>
      </p:sp>
    </p:spTree>
    <p:extLst>
      <p:ext uri="{BB962C8B-B14F-4D97-AF65-F5344CB8AC3E}">
        <p14:creationId xmlns:p14="http://schemas.microsoft.com/office/powerpoint/2010/main" val="427793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5.10">
            <a:extLst>
              <a:ext uri="{FF2B5EF4-FFF2-40B4-BE49-F238E27FC236}">
                <a16:creationId xmlns:a16="http://schemas.microsoft.com/office/drawing/2014/main" id="{981E6797-F8F8-40BD-9187-DC5990AE9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685800"/>
            <a:ext cx="27209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B5CB74E-95EF-48BF-834F-83626E1279E0}"/>
              </a:ext>
            </a:extLst>
          </p:cNvPr>
          <p:cNvSpPr txBox="1"/>
          <p:nvPr/>
        </p:nvSpPr>
        <p:spPr>
          <a:xfrm>
            <a:off x="3905250" y="504825"/>
            <a:ext cx="3616824" cy="523220"/>
          </a:xfrm>
          <a:prstGeom prst="rect">
            <a:avLst/>
          </a:prstGeom>
          <a:noFill/>
        </p:spPr>
        <p:txBody>
          <a:bodyPr wrap="none" rtlCol="0">
            <a:spAutoFit/>
          </a:bodyPr>
          <a:lstStyle/>
          <a:p>
            <a:r>
              <a:rPr lang="en-US" sz="2800" b="1" dirty="0"/>
              <a:t>ADIABATIC EXPANSION</a:t>
            </a:r>
            <a:endParaRPr lang="en-BM" sz="2800" b="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3FDF336-D086-447B-BC3D-3E3C37C12746}"/>
                  </a:ext>
                </a:extLst>
              </p:cNvPr>
              <p:cNvSpPr txBox="1"/>
              <p:nvPr/>
            </p:nvSpPr>
            <p:spPr>
              <a:xfrm>
                <a:off x="5229739" y="2742537"/>
                <a:ext cx="1756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BM"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𝑈</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𝑄</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𝑊</m:t>
                      </m:r>
                    </m:oMath>
                  </m:oMathPara>
                </a14:m>
                <a:endParaRPr lang="en-BM" sz="2400" dirty="0"/>
              </a:p>
            </p:txBody>
          </p:sp>
        </mc:Choice>
        <mc:Fallback xmlns="">
          <p:sp>
            <p:nvSpPr>
              <p:cNvPr id="6" name="TextBox 5">
                <a:extLst>
                  <a:ext uri="{FF2B5EF4-FFF2-40B4-BE49-F238E27FC236}">
                    <a16:creationId xmlns:a16="http://schemas.microsoft.com/office/drawing/2014/main" id="{63FDF336-D086-447B-BC3D-3E3C37C12746}"/>
                  </a:ext>
                </a:extLst>
              </p:cNvPr>
              <p:cNvSpPr txBox="1">
                <a:spLocks noRot="1" noChangeAspect="1" noMove="1" noResize="1" noEditPoints="1" noAdjustHandles="1" noChangeArrowheads="1" noChangeShapeType="1" noTextEdit="1"/>
              </p:cNvSpPr>
              <p:nvPr/>
            </p:nvSpPr>
            <p:spPr>
              <a:xfrm>
                <a:off x="5229739" y="2742537"/>
                <a:ext cx="1756763" cy="369332"/>
              </a:xfrm>
              <a:prstGeom prst="rect">
                <a:avLst/>
              </a:prstGeom>
              <a:blipFill>
                <a:blip r:embed="rId3"/>
                <a:stretch>
                  <a:fillRect l="-3819" r="-2778" b="-30000"/>
                </a:stretch>
              </a:blipFill>
            </p:spPr>
            <p:txBody>
              <a:bodyPr/>
              <a:lstStyle/>
              <a:p>
                <a:r>
                  <a:rPr lang="en-BM">
                    <a:noFill/>
                  </a:rPr>
                  <a:t> </a:t>
                </a:r>
              </a:p>
            </p:txBody>
          </p:sp>
        </mc:Fallback>
      </mc:AlternateContent>
      <p:sp>
        <p:nvSpPr>
          <p:cNvPr id="7" name="TextBox 6">
            <a:extLst>
              <a:ext uri="{FF2B5EF4-FFF2-40B4-BE49-F238E27FC236}">
                <a16:creationId xmlns:a16="http://schemas.microsoft.com/office/drawing/2014/main" id="{DE3DB0F9-ADC8-4740-8D5B-62D26B3212E2}"/>
              </a:ext>
            </a:extLst>
          </p:cNvPr>
          <p:cNvSpPr txBox="1"/>
          <p:nvPr/>
        </p:nvSpPr>
        <p:spPr>
          <a:xfrm>
            <a:off x="4650795" y="3857625"/>
            <a:ext cx="1457325" cy="646331"/>
          </a:xfrm>
          <a:prstGeom prst="rect">
            <a:avLst/>
          </a:prstGeom>
          <a:solidFill>
            <a:srgbClr val="FFFF00"/>
          </a:solidFill>
          <a:ln>
            <a:solidFill>
              <a:schemeClr val="tx1"/>
            </a:solidFill>
          </a:ln>
        </p:spPr>
        <p:txBody>
          <a:bodyPr wrap="square" rtlCol="0">
            <a:spAutoFit/>
          </a:bodyPr>
          <a:lstStyle/>
          <a:p>
            <a:r>
              <a:rPr lang="en-US" dirty="0"/>
              <a:t>NO heat has gone in </a:t>
            </a:r>
            <a:endParaRPr lang="en-BM" dirty="0"/>
          </a:p>
        </p:txBody>
      </p:sp>
      <p:sp>
        <p:nvSpPr>
          <p:cNvPr id="8" name="TextBox 7">
            <a:extLst>
              <a:ext uri="{FF2B5EF4-FFF2-40B4-BE49-F238E27FC236}">
                <a16:creationId xmlns:a16="http://schemas.microsoft.com/office/drawing/2014/main" id="{1679BA84-FE08-4DFD-AC27-CFD251F1A640}"/>
              </a:ext>
            </a:extLst>
          </p:cNvPr>
          <p:cNvSpPr txBox="1"/>
          <p:nvPr/>
        </p:nvSpPr>
        <p:spPr>
          <a:xfrm>
            <a:off x="7120207" y="3766627"/>
            <a:ext cx="1457325" cy="646331"/>
          </a:xfrm>
          <a:prstGeom prst="rect">
            <a:avLst/>
          </a:prstGeom>
          <a:solidFill>
            <a:srgbClr val="FFFF00"/>
          </a:solidFill>
          <a:ln>
            <a:solidFill>
              <a:schemeClr val="tx1"/>
            </a:solidFill>
          </a:ln>
        </p:spPr>
        <p:txBody>
          <a:bodyPr wrap="square" rtlCol="0">
            <a:spAutoFit/>
          </a:bodyPr>
          <a:lstStyle/>
          <a:p>
            <a:r>
              <a:rPr lang="en-US" dirty="0"/>
              <a:t>Work has come out</a:t>
            </a:r>
            <a:endParaRPr lang="en-BM" dirty="0"/>
          </a:p>
        </p:txBody>
      </p:sp>
      <p:cxnSp>
        <p:nvCxnSpPr>
          <p:cNvPr id="9" name="Straight Arrow Connector 8">
            <a:extLst>
              <a:ext uri="{FF2B5EF4-FFF2-40B4-BE49-F238E27FC236}">
                <a16:creationId xmlns:a16="http://schemas.microsoft.com/office/drawing/2014/main" id="{31AF6695-66E8-4920-A38E-0E7852F21311}"/>
              </a:ext>
            </a:extLst>
          </p:cNvPr>
          <p:cNvCxnSpPr>
            <a:cxnSpLocks/>
            <a:stCxn id="7" idx="0"/>
          </p:cNvCxnSpPr>
          <p:nvPr/>
        </p:nvCxnSpPr>
        <p:spPr>
          <a:xfrm flipV="1">
            <a:off x="5379458" y="3202205"/>
            <a:ext cx="728662" cy="655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AA75BB-4667-4854-81CC-F351C6951EE5}"/>
              </a:ext>
            </a:extLst>
          </p:cNvPr>
          <p:cNvCxnSpPr>
            <a:cxnSpLocks/>
            <a:stCxn id="8" idx="0"/>
          </p:cNvCxnSpPr>
          <p:nvPr/>
        </p:nvCxnSpPr>
        <p:spPr>
          <a:xfrm flipH="1" flipV="1">
            <a:off x="6840232" y="3186971"/>
            <a:ext cx="1008638" cy="5796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4A80CA1-8E29-4E7A-8E7F-C3207ABE84E3}"/>
                  </a:ext>
                </a:extLst>
              </p:cNvPr>
              <p:cNvSpPr txBox="1"/>
              <p:nvPr/>
            </p:nvSpPr>
            <p:spPr>
              <a:xfrm>
                <a:off x="4303291" y="5602387"/>
                <a:ext cx="3876358" cy="646331"/>
              </a:xfrm>
              <a:prstGeom prst="rect">
                <a:avLst/>
              </a:prstGeom>
              <a:solidFill>
                <a:srgbClr val="FFFF00"/>
              </a:solidFill>
              <a:ln>
                <a:solidFill>
                  <a:schemeClr val="tx1"/>
                </a:solidFill>
              </a:ln>
            </p:spPr>
            <p:txBody>
              <a:bodyPr wrap="square" rtlCol="0">
                <a:spAutoFit/>
              </a:bodyPr>
              <a:lstStyle/>
              <a:p>
                <a:r>
                  <a:rPr lang="en-US" dirty="0"/>
                  <a:t>Using the ideal gas law, we find that the temp has dropped, so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&lt;0</m:t>
                    </m:r>
                  </m:oMath>
                </a14:m>
                <a:endParaRPr lang="en-BM" dirty="0"/>
              </a:p>
            </p:txBody>
          </p:sp>
        </mc:Choice>
        <mc:Fallback xmlns="">
          <p:sp>
            <p:nvSpPr>
              <p:cNvPr id="11" name="TextBox 10">
                <a:extLst>
                  <a:ext uri="{FF2B5EF4-FFF2-40B4-BE49-F238E27FC236}">
                    <a16:creationId xmlns:a16="http://schemas.microsoft.com/office/drawing/2014/main" id="{84A80CA1-8E29-4E7A-8E7F-C3207ABE84E3}"/>
                  </a:ext>
                </a:extLst>
              </p:cNvPr>
              <p:cNvSpPr txBox="1">
                <a:spLocks noRot="1" noChangeAspect="1" noMove="1" noResize="1" noEditPoints="1" noAdjustHandles="1" noChangeArrowheads="1" noChangeShapeType="1" noTextEdit="1"/>
              </p:cNvSpPr>
              <p:nvPr/>
            </p:nvSpPr>
            <p:spPr>
              <a:xfrm>
                <a:off x="4303291" y="5602387"/>
                <a:ext cx="3876358" cy="646331"/>
              </a:xfrm>
              <a:prstGeom prst="rect">
                <a:avLst/>
              </a:prstGeom>
              <a:blipFill>
                <a:blip r:embed="rId4"/>
                <a:stretch>
                  <a:fillRect l="-1254" t="-3704" r="-2351" b="-12963"/>
                </a:stretch>
              </a:blipFill>
              <a:ln>
                <a:solidFill>
                  <a:schemeClr val="tx1"/>
                </a:solidFill>
              </a:ln>
            </p:spPr>
            <p:txBody>
              <a:bodyPr/>
              <a:lstStyle/>
              <a:p>
                <a:r>
                  <a:rPr lang="en-BM">
                    <a:noFill/>
                  </a:rPr>
                  <a:t> </a:t>
                </a:r>
              </a:p>
            </p:txBody>
          </p:sp>
        </mc:Fallback>
      </mc:AlternateContent>
      <p:sp>
        <p:nvSpPr>
          <p:cNvPr id="12" name="TextBox 11">
            <a:extLst>
              <a:ext uri="{FF2B5EF4-FFF2-40B4-BE49-F238E27FC236}">
                <a16:creationId xmlns:a16="http://schemas.microsoft.com/office/drawing/2014/main" id="{3112CC82-9824-4CA6-8204-6B3FF5C58C42}"/>
              </a:ext>
            </a:extLst>
          </p:cNvPr>
          <p:cNvSpPr txBox="1"/>
          <p:nvPr/>
        </p:nvSpPr>
        <p:spPr>
          <a:xfrm>
            <a:off x="4084216" y="1420430"/>
            <a:ext cx="3876358" cy="646331"/>
          </a:xfrm>
          <a:prstGeom prst="rect">
            <a:avLst/>
          </a:prstGeom>
          <a:solidFill>
            <a:srgbClr val="FFFF00"/>
          </a:solidFill>
          <a:ln>
            <a:solidFill>
              <a:schemeClr val="tx1"/>
            </a:solidFill>
          </a:ln>
        </p:spPr>
        <p:txBody>
          <a:bodyPr wrap="square" rtlCol="0">
            <a:spAutoFit/>
          </a:bodyPr>
          <a:lstStyle/>
          <a:p>
            <a:r>
              <a:rPr lang="en-US" dirty="0"/>
              <a:t>The insulation and/or rapid change prevent heat going in or out of the gas.</a:t>
            </a:r>
            <a:endParaRPr lang="en-BM" dirty="0"/>
          </a:p>
        </p:txBody>
      </p:sp>
      <p:sp>
        <p:nvSpPr>
          <p:cNvPr id="13" name="TextBox 12">
            <a:extLst>
              <a:ext uri="{FF2B5EF4-FFF2-40B4-BE49-F238E27FC236}">
                <a16:creationId xmlns:a16="http://schemas.microsoft.com/office/drawing/2014/main" id="{E1D14205-AF23-4BA9-ADDC-16E85451239D}"/>
              </a:ext>
            </a:extLst>
          </p:cNvPr>
          <p:cNvSpPr txBox="1"/>
          <p:nvPr/>
        </p:nvSpPr>
        <p:spPr>
          <a:xfrm rot="19395556">
            <a:off x="8405847" y="4295317"/>
            <a:ext cx="3896995" cy="1815227"/>
          </a:xfrm>
          <a:prstGeom prst="irregularSeal1">
            <a:avLst/>
          </a:prstGeom>
          <a:solidFill>
            <a:srgbClr val="00B0F0"/>
          </a:solidFill>
        </p:spPr>
        <p:txBody>
          <a:bodyPr wrap="square" rtlCol="0">
            <a:spAutoFit/>
          </a:bodyPr>
          <a:lstStyle/>
          <a:p>
            <a:pPr algn="ctr"/>
            <a:r>
              <a:rPr lang="en-US" b="1" dirty="0"/>
              <a:t>Reversing this is kind of fun!</a:t>
            </a:r>
            <a:endParaRPr lang="en-BM" b="1" dirty="0"/>
          </a:p>
        </p:txBody>
      </p:sp>
    </p:spTree>
    <p:extLst>
      <p:ext uri="{BB962C8B-B14F-4D97-AF65-F5344CB8AC3E}">
        <p14:creationId xmlns:p14="http://schemas.microsoft.com/office/powerpoint/2010/main" val="323782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3" descr="1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476" y="228601"/>
            <a:ext cx="178752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p:cNvSpPr txBox="1">
            <a:spLocks noChangeArrowheads="1"/>
          </p:cNvSpPr>
          <p:nvPr/>
        </p:nvSpPr>
        <p:spPr bwMode="auto">
          <a:xfrm>
            <a:off x="400050" y="304801"/>
            <a:ext cx="7639050" cy="3170099"/>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Open Sans" panose="020B0606030504020204" pitchFamily="34" charset="0"/>
                <a:ea typeface="Open Sans" panose="020B0606030504020204" pitchFamily="34" charset="0"/>
                <a:cs typeface="Open Sans" panose="020B0606030504020204" pitchFamily="34" charset="0"/>
              </a:rPr>
              <a:t>Positive and Negative Work</a:t>
            </a:r>
          </a:p>
          <a:p>
            <a:pPr eaLnBrk="1" hangingPunct="1"/>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In part </a:t>
            </a:r>
            <a:r>
              <a:rPr lang="en-US" sz="2000" i="1" dirty="0">
                <a:latin typeface="Open Sans" panose="020B0606030504020204" pitchFamily="34" charset="0"/>
                <a:ea typeface="Open Sans" panose="020B0606030504020204" pitchFamily="34" charset="0"/>
                <a:cs typeface="Open Sans" panose="020B0606030504020204" pitchFamily="34" charset="0"/>
              </a:rPr>
              <a:t>a</a:t>
            </a:r>
            <a:r>
              <a:rPr lang="en-US" sz="2000" dirty="0">
                <a:latin typeface="Open Sans" panose="020B0606030504020204" pitchFamily="34" charset="0"/>
                <a:ea typeface="Open Sans" panose="020B0606030504020204" pitchFamily="34" charset="0"/>
                <a:cs typeface="Open Sans" panose="020B0606030504020204" pitchFamily="34" charset="0"/>
              </a:rPr>
              <a:t> of figure, the system gains 1500J of heat and 2200J of work is done by the system on its surroundings.  </a:t>
            </a:r>
          </a:p>
          <a:p>
            <a:pPr eaLnBrk="1" hangingPunct="1"/>
            <a:endParaRPr 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In part </a:t>
            </a:r>
            <a:r>
              <a:rPr lang="en-US" sz="2000" i="1" dirty="0">
                <a:latin typeface="Open Sans" panose="020B0606030504020204" pitchFamily="34" charset="0"/>
                <a:ea typeface="Open Sans" panose="020B0606030504020204" pitchFamily="34" charset="0"/>
                <a:cs typeface="Open Sans" panose="020B0606030504020204" pitchFamily="34" charset="0"/>
              </a:rPr>
              <a:t>b</a:t>
            </a:r>
            <a:r>
              <a:rPr lang="en-US" sz="2000" dirty="0">
                <a:latin typeface="Open Sans" panose="020B0606030504020204" pitchFamily="34" charset="0"/>
                <a:ea typeface="Open Sans" panose="020B0606030504020204" pitchFamily="34" charset="0"/>
                <a:cs typeface="Open Sans" panose="020B0606030504020204" pitchFamily="34" charset="0"/>
              </a:rPr>
              <a:t>, the system also gains 1500J of heat, but 2200J of work is done on the system.</a:t>
            </a:r>
          </a:p>
          <a:p>
            <a:pPr eaLnBrk="1" hangingPunct="1"/>
            <a:endParaRPr 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In each case, determine the change in internal energy of the system.</a:t>
            </a:r>
          </a:p>
        </p:txBody>
      </p:sp>
      <p:sp>
        <p:nvSpPr>
          <p:cNvPr id="7" name="Text Box 4"/>
          <p:cNvSpPr txBox="1">
            <a:spLocks noChangeArrowheads="1"/>
          </p:cNvSpPr>
          <p:nvPr/>
        </p:nvSpPr>
        <p:spPr bwMode="auto">
          <a:xfrm>
            <a:off x="2803525" y="3821113"/>
            <a:ext cx="465192" cy="400110"/>
          </a:xfrm>
          <a:prstGeom prst="rect">
            <a:avLst/>
          </a:prstGeom>
          <a:noFill/>
          <a:ln w="9525">
            <a:noFill/>
            <a:miter lim="800000"/>
            <a:headEnd/>
            <a:tailEnd/>
          </a:ln>
          <a:effectLst/>
        </p:spPr>
        <p:txBody>
          <a:bodyPr wrap="none">
            <a:spAutoFit/>
          </a:bodyPr>
          <a:lstStyle/>
          <a:p>
            <a:pPr>
              <a:defRPr/>
            </a:pPr>
            <a:r>
              <a:rPr lang="en-US" sz="2000"/>
              <a:t>(a)</a:t>
            </a:r>
          </a:p>
        </p:txBody>
      </p:sp>
      <mc:AlternateContent xmlns:mc="http://schemas.openxmlformats.org/markup-compatibility/2006" xmlns:a14="http://schemas.microsoft.com/office/drawing/2010/main">
        <mc:Choice Requires="a14">
          <p:sp>
            <p:nvSpPr>
              <p:cNvPr id="4098" name="Object 5"/>
              <p:cNvSpPr txBox="1"/>
              <p:nvPr/>
            </p:nvSpPr>
            <p:spPr bwMode="auto">
              <a:xfrm>
                <a:off x="3429000" y="3733800"/>
                <a:ext cx="4289425" cy="13938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sty m:val="p"/>
                        </m:rPr>
                        <a:rPr lang="en-BM" i="1" smtClean="0">
                          <a:solidFill>
                            <a:srgbClr val="000000"/>
                          </a:solidFill>
                          <a:latin typeface="Cambria Math" panose="02040503050406030204" pitchFamily="18" charset="0"/>
                        </a:rPr>
                        <m:t>Δ</m:t>
                      </m:r>
                      <m:r>
                        <a:rPr lang="en-BM" i="1" smtClean="0">
                          <a:solidFill>
                            <a:srgbClr val="000000"/>
                          </a:solidFill>
                          <a:latin typeface="Cambria Math" panose="02040503050406030204" pitchFamily="18" charset="0"/>
                        </a:rPr>
                        <m:t>𝑈</m:t>
                      </m:r>
                      <m:r>
                        <a:rPr lang="en-BM" i="1" smtClean="0">
                          <a:solidFill>
                            <a:srgbClr val="000000"/>
                          </a:solidFill>
                          <a:latin typeface="Cambria Math" panose="02040503050406030204" pitchFamily="18" charset="0"/>
                        </a:rPr>
                        <m:t>=</m:t>
                      </m:r>
                      <m:r>
                        <a:rPr lang="en-BM" i="1" smtClean="0">
                          <a:solidFill>
                            <a:srgbClr val="000000"/>
                          </a:solidFill>
                          <a:latin typeface="Cambria Math" panose="02040503050406030204" pitchFamily="18" charset="0"/>
                        </a:rPr>
                        <m:t>𝑄</m:t>
                      </m:r>
                      <m:r>
                        <a:rPr lang="en-US" b="0" i="1" smtClean="0">
                          <a:solidFill>
                            <a:srgbClr val="000000"/>
                          </a:solidFill>
                          <a:latin typeface="Cambria Math" panose="02040503050406030204" pitchFamily="18" charset="0"/>
                        </a:rPr>
                        <m:t>+</m:t>
                      </m:r>
                      <m:r>
                        <a:rPr lang="en-BM" i="1">
                          <a:solidFill>
                            <a:srgbClr val="000000"/>
                          </a:solidFill>
                          <a:latin typeface="Cambria Math" panose="02040503050406030204" pitchFamily="18" charset="0"/>
                        </a:rPr>
                        <m:t>𝑊</m:t>
                      </m:r>
                    </m:oMath>
                  </m:oMathPara>
                </a14:m>
                <a:br>
                  <a:rPr lang="en-BM" i="1" dirty="0">
                    <a:solidFill>
                      <a:srgbClr val="000000"/>
                    </a:solidFill>
                    <a:latin typeface="Cambria Math" panose="02040503050406030204" pitchFamily="18" charset="0"/>
                  </a:rPr>
                </a:br>
                <a:br>
                  <a:rPr lang="en-BM"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BM" i="1">
                          <a:solidFill>
                            <a:srgbClr val="000000"/>
                          </a:solidFill>
                          <a:latin typeface="Cambria Math" panose="02040503050406030204" pitchFamily="18" charset="0"/>
                        </a:rPr>
                        <m:t>=</m:t>
                      </m:r>
                      <m:d>
                        <m:dPr>
                          <m:ctrlPr>
                            <a:rPr lang="en-BM" i="1">
                              <a:solidFill>
                                <a:srgbClr val="000000"/>
                              </a:solidFill>
                              <a:latin typeface="Cambria Math" panose="02040503050406030204" pitchFamily="18" charset="0"/>
                            </a:rPr>
                          </m:ctrlPr>
                        </m:dPr>
                        <m:e>
                          <m:r>
                            <a:rPr lang="en-BM" i="1">
                              <a:solidFill>
                                <a:srgbClr val="000000"/>
                              </a:solidFill>
                              <a:latin typeface="Cambria Math" panose="02040503050406030204" pitchFamily="18" charset="0"/>
                            </a:rPr>
                            <m:t>+1500</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J</m:t>
                          </m:r>
                        </m:e>
                      </m:d>
                      <m:r>
                        <a:rPr lang="en-US" b="0" i="1" smtClean="0">
                          <a:solidFill>
                            <a:srgbClr val="000000"/>
                          </a:solidFill>
                          <a:latin typeface="Cambria Math" panose="02040503050406030204" pitchFamily="18" charset="0"/>
                        </a:rPr>
                        <m:t>+</m:t>
                      </m:r>
                      <m:d>
                        <m:dPr>
                          <m:ctrlPr>
                            <a:rPr lang="en-BM"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m:t>
                          </m:r>
                          <m:r>
                            <a:rPr lang="en-BM" i="1">
                              <a:solidFill>
                                <a:srgbClr val="000000"/>
                              </a:solidFill>
                              <a:latin typeface="Cambria Math" panose="02040503050406030204" pitchFamily="18" charset="0"/>
                            </a:rPr>
                            <m:t>2200</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J</m:t>
                          </m:r>
                        </m:e>
                      </m:d>
                      <m:r>
                        <a:rPr lang="en-BM" i="1">
                          <a:solidFill>
                            <a:srgbClr val="000000"/>
                          </a:solidFill>
                          <a:latin typeface="Cambria Math" panose="02040503050406030204" pitchFamily="18" charset="0"/>
                        </a:rPr>
                        <m:t>=−700</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J</m:t>
                      </m:r>
                    </m:oMath>
                  </m:oMathPara>
                </a14:m>
                <a:endParaRPr lang="en-BM" dirty="0"/>
              </a:p>
            </p:txBody>
          </p:sp>
        </mc:Choice>
        <mc:Fallback xmlns="">
          <p:sp>
            <p:nvSpPr>
              <p:cNvPr id="4098" name="Object 5"/>
              <p:cNvSpPr txBox="1">
                <a:spLocks noRot="1" noChangeAspect="1" noMove="1" noResize="1" noEditPoints="1" noAdjustHandles="1" noChangeArrowheads="1" noChangeShapeType="1" noTextEdit="1"/>
              </p:cNvSpPr>
              <p:nvPr/>
            </p:nvSpPr>
            <p:spPr bwMode="auto">
              <a:xfrm>
                <a:off x="3429000" y="3733800"/>
                <a:ext cx="4289425" cy="1393825"/>
              </a:xfrm>
              <a:prstGeom prst="rect">
                <a:avLst/>
              </a:prstGeom>
              <a:blipFill>
                <a:blip r:embed="rId3"/>
                <a:stretch>
                  <a:fillRect/>
                </a:stretch>
              </a:blipFill>
              <a:ln>
                <a:noFill/>
              </a:ln>
              <a:effectLst/>
            </p:spPr>
            <p:txBody>
              <a:bodyPr/>
              <a:lstStyle/>
              <a:p>
                <a:r>
                  <a:rPr lang="en-BM">
                    <a:noFill/>
                  </a:rPr>
                  <a:t> </a:t>
                </a:r>
              </a:p>
            </p:txBody>
          </p:sp>
        </mc:Fallback>
      </mc:AlternateContent>
      <p:sp>
        <p:nvSpPr>
          <p:cNvPr id="9" name="Text Box 5"/>
          <p:cNvSpPr txBox="1">
            <a:spLocks noChangeArrowheads="1"/>
          </p:cNvSpPr>
          <p:nvPr/>
        </p:nvSpPr>
        <p:spPr bwMode="auto">
          <a:xfrm>
            <a:off x="2819400" y="5391150"/>
            <a:ext cx="476412" cy="400110"/>
          </a:xfrm>
          <a:prstGeom prst="rect">
            <a:avLst/>
          </a:prstGeom>
          <a:noFill/>
          <a:ln w="9525">
            <a:noFill/>
            <a:miter lim="800000"/>
            <a:headEnd/>
            <a:tailEnd/>
          </a:ln>
          <a:effectLst/>
        </p:spPr>
        <p:txBody>
          <a:bodyPr wrap="none">
            <a:spAutoFit/>
          </a:bodyPr>
          <a:lstStyle/>
          <a:p>
            <a:pPr>
              <a:defRPr/>
            </a:pPr>
            <a:r>
              <a:rPr lang="en-US" sz="2000" dirty="0"/>
              <a:t>(b)</a:t>
            </a:r>
          </a:p>
        </p:txBody>
      </p:sp>
      <mc:AlternateContent xmlns:mc="http://schemas.openxmlformats.org/markup-compatibility/2006" xmlns:a14="http://schemas.microsoft.com/office/drawing/2010/main">
        <mc:Choice Requires="a14">
          <p:sp>
            <p:nvSpPr>
              <p:cNvPr id="4099" name="Object 6"/>
              <p:cNvSpPr txBox="1"/>
              <p:nvPr/>
            </p:nvSpPr>
            <p:spPr bwMode="auto">
              <a:xfrm>
                <a:off x="3505200" y="5387976"/>
                <a:ext cx="4451350" cy="13938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sty m:val="p"/>
                        </m:rPr>
                        <a:rPr lang="en-BM" i="1" smtClean="0">
                          <a:solidFill>
                            <a:srgbClr val="000000"/>
                          </a:solidFill>
                          <a:latin typeface="Cambria Math" panose="02040503050406030204" pitchFamily="18" charset="0"/>
                        </a:rPr>
                        <m:t>Δ</m:t>
                      </m:r>
                      <m:r>
                        <a:rPr lang="en-BM" i="1" smtClean="0">
                          <a:solidFill>
                            <a:srgbClr val="000000"/>
                          </a:solidFill>
                          <a:latin typeface="Cambria Math" panose="02040503050406030204" pitchFamily="18" charset="0"/>
                        </a:rPr>
                        <m:t>𝑈</m:t>
                      </m:r>
                      <m:r>
                        <a:rPr lang="en-BM" i="1" smtClean="0">
                          <a:solidFill>
                            <a:srgbClr val="000000"/>
                          </a:solidFill>
                          <a:latin typeface="Cambria Math" panose="02040503050406030204" pitchFamily="18" charset="0"/>
                        </a:rPr>
                        <m:t>=</m:t>
                      </m:r>
                      <m:r>
                        <a:rPr lang="en-BM" i="1" smtClean="0">
                          <a:solidFill>
                            <a:srgbClr val="000000"/>
                          </a:solidFill>
                          <a:latin typeface="Cambria Math" panose="02040503050406030204" pitchFamily="18" charset="0"/>
                        </a:rPr>
                        <m:t>𝑄</m:t>
                      </m:r>
                      <m:r>
                        <a:rPr lang="en-US" b="0" i="1" smtClean="0">
                          <a:solidFill>
                            <a:srgbClr val="000000"/>
                          </a:solidFill>
                          <a:latin typeface="Cambria Math" panose="02040503050406030204" pitchFamily="18" charset="0"/>
                        </a:rPr>
                        <m:t>+</m:t>
                      </m:r>
                      <m:r>
                        <a:rPr lang="en-BM" i="1" smtClean="0">
                          <a:solidFill>
                            <a:srgbClr val="000000"/>
                          </a:solidFill>
                          <a:latin typeface="Cambria Math" panose="02040503050406030204" pitchFamily="18" charset="0"/>
                        </a:rPr>
                        <m:t>𝑊</m:t>
                      </m:r>
                    </m:oMath>
                  </m:oMathPara>
                </a14:m>
                <a:br>
                  <a:rPr lang="en-BM" i="1" dirty="0">
                    <a:solidFill>
                      <a:srgbClr val="000000"/>
                    </a:solidFill>
                    <a:latin typeface="Cambria Math" panose="02040503050406030204" pitchFamily="18" charset="0"/>
                  </a:rPr>
                </a:br>
                <a:br>
                  <a:rPr lang="en-BM"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BM" i="1">
                          <a:solidFill>
                            <a:srgbClr val="000000"/>
                          </a:solidFill>
                          <a:latin typeface="Cambria Math" panose="02040503050406030204" pitchFamily="18" charset="0"/>
                        </a:rPr>
                        <m:t>=</m:t>
                      </m:r>
                      <m:d>
                        <m:dPr>
                          <m:ctrlPr>
                            <a:rPr lang="en-BM" i="1">
                              <a:solidFill>
                                <a:srgbClr val="000000"/>
                              </a:solidFill>
                              <a:latin typeface="Cambria Math" panose="02040503050406030204" pitchFamily="18" charset="0"/>
                            </a:rPr>
                          </m:ctrlPr>
                        </m:dPr>
                        <m:e>
                          <m:r>
                            <a:rPr lang="en-BM" i="1">
                              <a:solidFill>
                                <a:srgbClr val="000000"/>
                              </a:solidFill>
                              <a:latin typeface="Cambria Math" panose="02040503050406030204" pitchFamily="18" charset="0"/>
                            </a:rPr>
                            <m:t>+1500</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J</m:t>
                          </m:r>
                        </m:e>
                      </m:d>
                      <m:r>
                        <a:rPr lang="en-US" b="0" i="1" smtClean="0">
                          <a:solidFill>
                            <a:srgbClr val="000000"/>
                          </a:solidFill>
                          <a:latin typeface="Cambria Math" panose="02040503050406030204" pitchFamily="18" charset="0"/>
                        </a:rPr>
                        <m:t>+</m:t>
                      </m:r>
                      <m:d>
                        <m:dPr>
                          <m:ctrlPr>
                            <a:rPr lang="en-BM"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m:t>
                          </m:r>
                          <m:r>
                            <a:rPr lang="en-BM" i="1">
                              <a:solidFill>
                                <a:srgbClr val="000000"/>
                              </a:solidFill>
                              <a:latin typeface="Cambria Math" panose="02040503050406030204" pitchFamily="18" charset="0"/>
                            </a:rPr>
                            <m:t>2200</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J</m:t>
                          </m:r>
                        </m:e>
                      </m:d>
                      <m:r>
                        <a:rPr lang="en-BM" i="1">
                          <a:solidFill>
                            <a:srgbClr val="000000"/>
                          </a:solidFill>
                          <a:latin typeface="Cambria Math" panose="02040503050406030204" pitchFamily="18" charset="0"/>
                        </a:rPr>
                        <m:t>=+3700</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J</m:t>
                      </m:r>
                    </m:oMath>
                  </m:oMathPara>
                </a14:m>
                <a:endParaRPr lang="en-BM" dirty="0"/>
              </a:p>
            </p:txBody>
          </p:sp>
        </mc:Choice>
        <mc:Fallback xmlns="">
          <p:sp>
            <p:nvSpPr>
              <p:cNvPr id="4099" name="Object 6"/>
              <p:cNvSpPr txBox="1">
                <a:spLocks noRot="1" noChangeAspect="1" noMove="1" noResize="1" noEditPoints="1" noAdjustHandles="1" noChangeArrowheads="1" noChangeShapeType="1" noTextEdit="1"/>
              </p:cNvSpPr>
              <p:nvPr/>
            </p:nvSpPr>
            <p:spPr bwMode="auto">
              <a:xfrm>
                <a:off x="3505200" y="5387976"/>
                <a:ext cx="4451350" cy="1393825"/>
              </a:xfrm>
              <a:prstGeom prst="rect">
                <a:avLst/>
              </a:prstGeom>
              <a:blipFill>
                <a:blip r:embed="rId4"/>
                <a:stretch>
                  <a:fillRect/>
                </a:stretch>
              </a:blipFill>
              <a:ln>
                <a:noFill/>
              </a:ln>
              <a:effectLst/>
            </p:spPr>
            <p:txBody>
              <a:bodyPr/>
              <a:lstStyle/>
              <a:p>
                <a:r>
                  <a:rPr lang="en-BM">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Image result for bike pump">
            <a:extLst>
              <a:ext uri="{FF2B5EF4-FFF2-40B4-BE49-F238E27FC236}">
                <a16:creationId xmlns:a16="http://schemas.microsoft.com/office/drawing/2014/main" id="{8C050056-C9AD-4DD5-911E-8C79D427E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97A65FB-66B2-4679-A063-AE8AD6231E8F}"/>
              </a:ext>
            </a:extLst>
          </p:cNvPr>
          <p:cNvSpPr>
            <a:spLocks noGrp="1"/>
          </p:cNvSpPr>
          <p:nvPr>
            <p:ph type="title"/>
          </p:nvPr>
        </p:nvSpPr>
        <p:spPr>
          <a:xfrm>
            <a:off x="709448" y="1913950"/>
            <a:ext cx="4204137" cy="1342754"/>
          </a:xfrm>
        </p:spPr>
        <p:txBody>
          <a:bodyPr>
            <a:normAutofit/>
          </a:bodyPr>
          <a:lstStyle/>
          <a:p>
            <a:pPr algn="ctr"/>
            <a:r>
              <a:rPr lang="en-US" sz="3600"/>
              <a:t>How to increase pressure?</a:t>
            </a:r>
            <a:endParaRPr lang="en-BM" sz="36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7919D3-E0AB-4C7B-AA36-D9A81EB72D39}"/>
              </a:ext>
            </a:extLst>
          </p:cNvPr>
          <p:cNvSpPr>
            <a:spLocks noGrp="1"/>
          </p:cNvSpPr>
          <p:nvPr>
            <p:ph idx="1"/>
          </p:nvPr>
        </p:nvSpPr>
        <p:spPr>
          <a:xfrm>
            <a:off x="525516" y="3417573"/>
            <a:ext cx="4593021" cy="2619839"/>
          </a:xfrm>
        </p:spPr>
        <p:txBody>
          <a:bodyPr anchor="ctr">
            <a:normAutofit/>
          </a:bodyPr>
          <a:lstStyle/>
          <a:p>
            <a:pPr marL="0" indent="0">
              <a:buNone/>
            </a:pPr>
            <a:r>
              <a:rPr lang="en-US" sz="2400" dirty="0"/>
              <a:t>There are THREE ways to increase the pressure of a gas:</a:t>
            </a:r>
          </a:p>
          <a:p>
            <a:pPr marL="0" indent="0">
              <a:buNone/>
            </a:pPr>
            <a:endParaRPr lang="en-US" sz="2400" dirty="0"/>
          </a:p>
          <a:p>
            <a:r>
              <a:rPr lang="en-US" sz="2400" dirty="0"/>
              <a:t>Heat it</a:t>
            </a:r>
          </a:p>
          <a:p>
            <a:r>
              <a:rPr lang="en-US" sz="2400" dirty="0"/>
              <a:t>Squash it</a:t>
            </a:r>
          </a:p>
          <a:p>
            <a:r>
              <a:rPr lang="en-US" sz="2400" dirty="0"/>
              <a:t>Pump it</a:t>
            </a:r>
            <a:endParaRPr lang="en-BM" sz="2400" dirty="0"/>
          </a:p>
        </p:txBody>
      </p:sp>
    </p:spTree>
    <p:extLst>
      <p:ext uri="{BB962C8B-B14F-4D97-AF65-F5344CB8AC3E}">
        <p14:creationId xmlns:p14="http://schemas.microsoft.com/office/powerpoint/2010/main" val="536549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7AB0-77FF-4809-B159-F1F4A45062D6}"/>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sp>
        <p:nvSpPr>
          <p:cNvPr id="4" name="TextBox 3">
            <a:extLst>
              <a:ext uri="{FF2B5EF4-FFF2-40B4-BE49-F238E27FC236}">
                <a16:creationId xmlns:a16="http://schemas.microsoft.com/office/drawing/2014/main" id="{2C580BB3-63CB-4A99-9DF7-E2FAC0A290BD}"/>
              </a:ext>
            </a:extLst>
          </p:cNvPr>
          <p:cNvSpPr txBox="1"/>
          <p:nvPr/>
        </p:nvSpPr>
        <p:spPr>
          <a:xfrm>
            <a:off x="378308" y="1504315"/>
            <a:ext cx="11435384" cy="2031325"/>
          </a:xfrm>
          <a:prstGeom prst="rect">
            <a:avLst/>
          </a:prstGeom>
          <a:noFill/>
        </p:spPr>
        <p:txBody>
          <a:bodyPr wrap="square" rtlCol="0">
            <a:spAutoFit/>
          </a:bodyPr>
          <a:lstStyle/>
          <a:p>
            <a:pPr algn="just">
              <a:lnSpc>
                <a:spcPct val="150000"/>
              </a:lnSpc>
            </a:pP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car tyre (R13 205 60) containing 1.5 moles of gas has an internal volume 0.015 m</a:t>
            </a:r>
            <a:r>
              <a:rPr lang="en-GB" sz="18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is initially at a pressure of 3.0 × 10</a:t>
            </a:r>
            <a:r>
              <a:rPr lang="en-GB" sz="18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Pa.  Upon a sudden ‘blow-out’ (adiabatic process) the tyre pressure drops to that of the atmosphere at approximately 1.0 × 10</a:t>
            </a:r>
            <a:r>
              <a:rPr lang="en-GB" sz="18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Pa whilst the volume increases to 0.040 m</a:t>
            </a:r>
            <a:r>
              <a:rPr lang="en-GB" sz="18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Calculate the change in internal energy and work done on the gas.</a:t>
            </a:r>
            <a:endParaRPr lang="en-BM"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endParaRPr lang="en-BM" dirty="0"/>
          </a:p>
        </p:txBody>
      </p:sp>
    </p:spTree>
    <p:extLst>
      <p:ext uri="{BB962C8B-B14F-4D97-AF65-F5344CB8AC3E}">
        <p14:creationId xmlns:p14="http://schemas.microsoft.com/office/powerpoint/2010/main" val="207744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3ABB-A63D-46FE-9615-0494145E06D1}"/>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pic>
        <p:nvPicPr>
          <p:cNvPr id="2049" name="Picture 29" descr="FG19_027">
            <a:extLst>
              <a:ext uri="{FF2B5EF4-FFF2-40B4-BE49-F238E27FC236}">
                <a16:creationId xmlns:a16="http://schemas.microsoft.com/office/drawing/2014/main" id="{DB67C4E4-B90E-424F-8F23-7F2B95817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34" y="1913466"/>
            <a:ext cx="2336800" cy="1746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2C8A43F-7D71-4C37-8B2A-E716D49EB7B3}"/>
              </a:ext>
            </a:extLst>
          </p:cNvPr>
          <p:cNvSpPr>
            <a:spLocks noChangeArrowheads="1"/>
          </p:cNvSpPr>
          <p:nvPr/>
        </p:nvSpPr>
        <p:spPr bwMode="auto">
          <a:xfrm rot="10800000" flipV="1">
            <a:off x="3208867" y="1470846"/>
            <a:ext cx="79502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US" altLang="en-BM" sz="14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Heat is allowed to flow out of an ideal gas at constant volume so that its pressure drops from 2.2 atm to 1.5 atm.  Then the gas expands at constant pressure, from a volume of 6.8 L to 10.0 L, where the temperature reaches its original value.  Assume that 1 atm = 1.01 × 10</a:t>
            </a:r>
            <a:r>
              <a:rPr kumimoji="0" lang="en-US" altLang="en-BM" sz="1400" b="0" i="0" u="none" strike="noStrike" cap="none" normalizeH="0" baseline="3000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5</a:t>
            </a:r>
            <a:r>
              <a:rPr kumimoji="0" lang="en-US" altLang="en-BM" sz="14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Pa.  Calculate:</a:t>
            </a:r>
          </a:p>
          <a:p>
            <a:pPr marL="0" marR="0" lvl="0" indent="0" algn="l" defTabSz="914400" rtl="0" eaLnBrk="0" fontAlgn="base" latinLnBrk="0" hangingPunct="0">
              <a:lnSpc>
                <a:spcPct val="150000"/>
              </a:lnSpc>
              <a:spcBef>
                <a:spcPct val="0"/>
              </a:spcBef>
              <a:spcAft>
                <a:spcPct val="0"/>
              </a:spcAft>
              <a:buClrTx/>
              <a:buSzTx/>
              <a:buFontTx/>
              <a:buAutoNum type="arabicPeriod"/>
              <a:tabLst>
                <a:tab pos="457200" algn="l"/>
              </a:tabLst>
            </a:pPr>
            <a:r>
              <a:rPr kumimoji="0" lang="en-US" altLang="en-BM" sz="14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total work done on the system in the process.</a:t>
            </a:r>
            <a:endParaRPr kumimoji="0" lang="en-GB" altLang="en-BM" sz="14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50000"/>
              </a:lnSpc>
              <a:spcBef>
                <a:spcPct val="0"/>
              </a:spcBef>
              <a:spcAft>
                <a:spcPct val="0"/>
              </a:spcAft>
              <a:buClrTx/>
              <a:buSzTx/>
              <a:buFontTx/>
              <a:buAutoNum type="arabicPeriod"/>
              <a:tabLst>
                <a:tab pos="457200" algn="l"/>
              </a:tabLst>
            </a:pPr>
            <a:r>
              <a:rPr kumimoji="0" lang="en-US" altLang="en-BM" sz="14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change in internal energy of the gas.</a:t>
            </a:r>
            <a:endParaRPr kumimoji="0" lang="en-GB" altLang="en-BM" sz="14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50000"/>
              </a:lnSpc>
              <a:spcBef>
                <a:spcPct val="0"/>
              </a:spcBef>
              <a:spcAft>
                <a:spcPct val="0"/>
              </a:spcAft>
              <a:buClrTx/>
              <a:buSzTx/>
              <a:buFontTx/>
              <a:buAutoNum type="arabicPeriod"/>
              <a:tabLst>
                <a:tab pos="457200" algn="l"/>
              </a:tabLst>
            </a:pPr>
            <a:r>
              <a:rPr kumimoji="0" lang="en-US" altLang="en-BM" sz="14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total heat flow into or out of the gas.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BM"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045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7C09-DB0E-4FAE-940F-0268939C7B07}"/>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pic>
        <p:nvPicPr>
          <p:cNvPr id="4" name="Picture 3" descr="SE20_05">
            <a:extLst>
              <a:ext uri="{FF2B5EF4-FFF2-40B4-BE49-F238E27FC236}">
                <a16:creationId xmlns:a16="http://schemas.microsoft.com/office/drawing/2014/main" id="{F3C181A7-8330-471D-876F-77DA3F85A01F}"/>
              </a:ext>
            </a:extLst>
          </p:cNvPr>
          <p:cNvPicPr/>
          <p:nvPr/>
        </p:nvPicPr>
        <p:blipFill>
          <a:blip r:embed="rId2">
            <a:extLst>
              <a:ext uri="{28A0092B-C50C-407E-A947-70E740481C1C}">
                <a14:useLocalDpi xmlns:a14="http://schemas.microsoft.com/office/drawing/2010/main" val="0"/>
              </a:ext>
            </a:extLst>
          </a:blip>
          <a:srcRect t="27614" r="5681" b="23537"/>
          <a:stretch>
            <a:fillRect/>
          </a:stretch>
        </p:blipFill>
        <p:spPr bwMode="auto">
          <a:xfrm>
            <a:off x="838200" y="1690687"/>
            <a:ext cx="5613400" cy="2187045"/>
          </a:xfrm>
          <a:prstGeom prst="rect">
            <a:avLst/>
          </a:prstGeom>
          <a:noFill/>
          <a:ln>
            <a:no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5B04FE0-B43C-4D40-B3F8-A99023D336C9}"/>
                  </a:ext>
                </a:extLst>
              </p:cNvPr>
              <p:cNvSpPr txBox="1"/>
              <p:nvPr/>
            </p:nvSpPr>
            <p:spPr>
              <a:xfrm>
                <a:off x="838200" y="4114800"/>
                <a:ext cx="5093510" cy="1429622"/>
              </a:xfrm>
              <a:prstGeom prst="rect">
                <a:avLst/>
              </a:prstGeom>
              <a:noFill/>
            </p:spPr>
            <p:txBody>
              <a:bodyPr wrap="none" rtlCol="0">
                <a:spAutoFit/>
              </a:bodyPr>
              <a:lstStyle/>
              <a:p>
                <a:pPr>
                  <a:lnSpc>
                    <a:spcPct val="150000"/>
                  </a:lnSpc>
                </a:pPr>
                <a:r>
                  <a:rPr lang="en-US" sz="2000" dirty="0">
                    <a:solidFill>
                      <a:schemeClr val="bg1"/>
                    </a:solidFill>
                  </a:rPr>
                  <a:t>Which process has </a:t>
                </a:r>
              </a:p>
              <a:p>
                <a:pPr marL="342900" indent="-342900">
                  <a:lnSpc>
                    <a:spcPct val="150000"/>
                  </a:lnSpc>
                  <a:buAutoNum type="alphaLcParenR"/>
                </a:pPr>
                <a:r>
                  <a:rPr lang="en-US" sz="2000" dirty="0">
                    <a:solidFill>
                      <a:schemeClr val="bg1"/>
                    </a:solidFill>
                  </a:rPr>
                  <a:t>The greatest change in internal energy?  </a:t>
                </a:r>
                <a14:m>
                  <m:oMath xmlns:m="http://schemas.openxmlformats.org/officeDocument/2006/math">
                    <m:r>
                      <a:rPr lang="en-US" sz="200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𝑈</m:t>
                    </m:r>
                  </m:oMath>
                </a14:m>
                <a:endParaRPr lang="en-US" sz="2000" b="0" dirty="0">
                  <a:solidFill>
                    <a:schemeClr val="bg1"/>
                  </a:solidFill>
                  <a:ea typeface="Cambria Math" panose="02040503050406030204" pitchFamily="18" charset="0"/>
                </a:endParaRPr>
              </a:p>
              <a:p>
                <a:pPr marL="342900" indent="-342900">
                  <a:lnSpc>
                    <a:spcPct val="150000"/>
                  </a:lnSpc>
                  <a:buAutoNum type="alphaLcParenR"/>
                </a:pPr>
                <a:r>
                  <a:rPr lang="en-US" sz="2000" dirty="0">
                    <a:solidFill>
                      <a:schemeClr val="bg1"/>
                    </a:solidFill>
                  </a:rPr>
                  <a:t>Required the greatest amount of heat?</a:t>
                </a:r>
                <a:endParaRPr lang="en-BM" sz="2000" dirty="0">
                  <a:solidFill>
                    <a:schemeClr val="bg1"/>
                  </a:solidFill>
                </a:endParaRPr>
              </a:p>
            </p:txBody>
          </p:sp>
        </mc:Choice>
        <mc:Fallback xmlns="">
          <p:sp>
            <p:nvSpPr>
              <p:cNvPr id="5" name="TextBox 4">
                <a:extLst>
                  <a:ext uri="{FF2B5EF4-FFF2-40B4-BE49-F238E27FC236}">
                    <a16:creationId xmlns:a16="http://schemas.microsoft.com/office/drawing/2014/main" id="{E5B04FE0-B43C-4D40-B3F8-A99023D336C9}"/>
                  </a:ext>
                </a:extLst>
              </p:cNvPr>
              <p:cNvSpPr txBox="1">
                <a:spLocks noRot="1" noChangeAspect="1" noMove="1" noResize="1" noEditPoints="1" noAdjustHandles="1" noChangeArrowheads="1" noChangeShapeType="1" noTextEdit="1"/>
              </p:cNvSpPr>
              <p:nvPr/>
            </p:nvSpPr>
            <p:spPr>
              <a:xfrm>
                <a:off x="838200" y="4114800"/>
                <a:ext cx="5093510" cy="1429622"/>
              </a:xfrm>
              <a:prstGeom prst="rect">
                <a:avLst/>
              </a:prstGeom>
              <a:blipFill>
                <a:blip r:embed="rId3"/>
                <a:stretch>
                  <a:fillRect l="-1317" b="-6383"/>
                </a:stretch>
              </a:blipFill>
            </p:spPr>
            <p:txBody>
              <a:bodyPr/>
              <a:lstStyle/>
              <a:p>
                <a:r>
                  <a:rPr lang="en-BM">
                    <a:noFill/>
                  </a:rPr>
                  <a:t> </a:t>
                </a:r>
              </a:p>
            </p:txBody>
          </p:sp>
        </mc:Fallback>
      </mc:AlternateContent>
    </p:spTree>
    <p:extLst>
      <p:ext uri="{BB962C8B-B14F-4D97-AF65-F5344CB8AC3E}">
        <p14:creationId xmlns:p14="http://schemas.microsoft.com/office/powerpoint/2010/main" val="192508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32DE1-A09E-44F1-992B-1DEA7C9F9DA0}"/>
              </a:ext>
            </a:extLst>
          </p:cNvPr>
          <p:cNvSpPr txBox="1"/>
          <p:nvPr/>
        </p:nvSpPr>
        <p:spPr>
          <a:xfrm>
            <a:off x="595901" y="1006867"/>
            <a:ext cx="11013897" cy="2105256"/>
          </a:xfrm>
          <a:prstGeom prst="rect">
            <a:avLst/>
          </a:prstGeom>
          <a:noFill/>
        </p:spPr>
        <p:txBody>
          <a:bodyPr wrap="square" rtlCol="0">
            <a:spAutoFit/>
          </a:bodyPr>
          <a:lstStyle/>
          <a:p>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a:t>
            </a:r>
          </a:p>
          <a:p>
            <a:pPr>
              <a:lnSpc>
                <a:spcPct val="150000"/>
              </a:lnSpc>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0.25 mole of a gas is kept at 1150 K.  The gas undergoes adiabatic expansion and cools, reaching a final temperature of 400 K.  How much work was done on or by the gas? </a:t>
            </a:r>
            <a:endParaRPr lang="en-BM"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986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BEB1-92B4-4DE2-B790-800D4609F70C}"/>
              </a:ext>
            </a:extLst>
          </p:cNvPr>
          <p:cNvSpPr>
            <a:spLocks noGrp="1"/>
          </p:cNvSpPr>
          <p:nvPr>
            <p:ph type="title"/>
          </p:nvPr>
        </p:nvSpPr>
        <p:spPr/>
        <p:txBody>
          <a:bodyPr/>
          <a:lstStyle/>
          <a:p>
            <a:endParaRPr lang="en-BM"/>
          </a:p>
        </p:txBody>
      </p:sp>
      <p:sp>
        <p:nvSpPr>
          <p:cNvPr id="3" name="Content Placeholder 2">
            <a:extLst>
              <a:ext uri="{FF2B5EF4-FFF2-40B4-BE49-F238E27FC236}">
                <a16:creationId xmlns:a16="http://schemas.microsoft.com/office/drawing/2014/main" id="{656B8255-7543-4523-8FF5-8ABEFD01A05F}"/>
              </a:ext>
            </a:extLst>
          </p:cNvPr>
          <p:cNvSpPr>
            <a:spLocks noGrp="1"/>
          </p:cNvSpPr>
          <p:nvPr>
            <p:ph idx="1"/>
          </p:nvPr>
        </p:nvSpPr>
        <p:spPr/>
        <p:txBody>
          <a:bodyPr/>
          <a:lstStyle/>
          <a:p>
            <a:endParaRPr lang="en-BM"/>
          </a:p>
        </p:txBody>
      </p:sp>
    </p:spTree>
    <p:extLst>
      <p:ext uri="{BB962C8B-B14F-4D97-AF65-F5344CB8AC3E}">
        <p14:creationId xmlns:p14="http://schemas.microsoft.com/office/powerpoint/2010/main" val="405713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044E-BFE9-4805-A4E9-A5A3BD940BAA}"/>
              </a:ext>
            </a:extLst>
          </p:cNvPr>
          <p:cNvSpPr>
            <a:spLocks noGrp="1"/>
          </p:cNvSpPr>
          <p:nvPr>
            <p:ph type="title"/>
          </p:nvPr>
        </p:nvSpPr>
        <p:spPr/>
        <p:txBody>
          <a:bodyPr/>
          <a:lstStyle/>
          <a:p>
            <a:endParaRPr lang="en-BM"/>
          </a:p>
        </p:txBody>
      </p:sp>
      <p:sp>
        <p:nvSpPr>
          <p:cNvPr id="3" name="Content Placeholder 2">
            <a:extLst>
              <a:ext uri="{FF2B5EF4-FFF2-40B4-BE49-F238E27FC236}">
                <a16:creationId xmlns:a16="http://schemas.microsoft.com/office/drawing/2014/main" id="{AC2D4A09-9A07-40F3-9047-FFEB09C9F0E1}"/>
              </a:ext>
            </a:extLst>
          </p:cNvPr>
          <p:cNvSpPr>
            <a:spLocks noGrp="1"/>
          </p:cNvSpPr>
          <p:nvPr>
            <p:ph idx="1"/>
          </p:nvPr>
        </p:nvSpPr>
        <p:spPr/>
        <p:txBody>
          <a:bodyPr/>
          <a:lstStyle/>
          <a:p>
            <a:endParaRPr lang="en-BM"/>
          </a:p>
        </p:txBody>
      </p:sp>
    </p:spTree>
    <p:extLst>
      <p:ext uri="{BB962C8B-B14F-4D97-AF65-F5344CB8AC3E}">
        <p14:creationId xmlns:p14="http://schemas.microsoft.com/office/powerpoint/2010/main" val="371994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rmuda motorbike">
            <a:extLst>
              <a:ext uri="{FF2B5EF4-FFF2-40B4-BE49-F238E27FC236}">
                <a16:creationId xmlns:a16="http://schemas.microsoft.com/office/drawing/2014/main" id="{F6A73AFF-7ACE-44A6-BFEB-951354F7A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31113"/>
            <a:ext cx="11858625" cy="6795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CDE35A-C9F2-48C4-ADC6-99865D496993}"/>
              </a:ext>
            </a:extLst>
          </p:cNvPr>
          <p:cNvSpPr>
            <a:spLocks noGrp="1"/>
          </p:cNvSpPr>
          <p:nvPr>
            <p:ph type="title"/>
          </p:nvPr>
        </p:nvSpPr>
        <p:spPr>
          <a:xfrm>
            <a:off x="838199" y="174625"/>
            <a:ext cx="10515600" cy="1325563"/>
          </a:xfrm>
        </p:spPr>
        <p:txBody>
          <a:bodyPr/>
          <a:lstStyle/>
          <a:p>
            <a:r>
              <a:rPr lang="en-US" b="1" dirty="0">
                <a:solidFill>
                  <a:srgbClr val="FFFF00"/>
                </a:solidFill>
              </a:rPr>
              <a:t>What is Thermodynamics?</a:t>
            </a:r>
            <a:endParaRPr lang="en-BM" b="1" dirty="0">
              <a:solidFill>
                <a:srgbClr val="FFFF00"/>
              </a:solidFill>
            </a:endParaRPr>
          </a:p>
        </p:txBody>
      </p:sp>
      <p:sp>
        <p:nvSpPr>
          <p:cNvPr id="3" name="Content Placeholder 2">
            <a:extLst>
              <a:ext uri="{FF2B5EF4-FFF2-40B4-BE49-F238E27FC236}">
                <a16:creationId xmlns:a16="http://schemas.microsoft.com/office/drawing/2014/main" id="{18706F99-7671-4BC0-B230-D9FCA4C05C6C}"/>
              </a:ext>
            </a:extLst>
          </p:cNvPr>
          <p:cNvSpPr>
            <a:spLocks noGrp="1"/>
          </p:cNvSpPr>
          <p:nvPr>
            <p:ph idx="1"/>
          </p:nvPr>
        </p:nvSpPr>
        <p:spPr>
          <a:xfrm>
            <a:off x="1114425" y="4991100"/>
            <a:ext cx="10515600" cy="1404938"/>
          </a:xfrm>
        </p:spPr>
        <p:txBody>
          <a:bodyPr/>
          <a:lstStyle/>
          <a:p>
            <a:pPr marL="0" indent="0">
              <a:buNone/>
            </a:pPr>
            <a:r>
              <a:rPr lang="en-US" dirty="0">
                <a:highlight>
                  <a:srgbClr val="FFFF00"/>
                </a:highlight>
              </a:rPr>
              <a:t>The science of using heat to do work, or using work to move heat.</a:t>
            </a:r>
            <a:endParaRPr lang="en-BM" dirty="0">
              <a:highlight>
                <a:srgbClr val="FFFF00"/>
              </a:highlight>
            </a:endParaRPr>
          </a:p>
        </p:txBody>
      </p:sp>
    </p:spTree>
    <p:extLst>
      <p:ext uri="{BB962C8B-B14F-4D97-AF65-F5344CB8AC3E}">
        <p14:creationId xmlns:p14="http://schemas.microsoft.com/office/powerpoint/2010/main" val="55157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9CD7-AFBC-47EE-9B87-DE20CC7DE542}"/>
              </a:ext>
            </a:extLst>
          </p:cNvPr>
          <p:cNvSpPr>
            <a:spLocks noGrp="1"/>
          </p:cNvSpPr>
          <p:nvPr>
            <p:ph type="title"/>
          </p:nvPr>
        </p:nvSpPr>
        <p:spPr/>
        <p:txBody>
          <a:bodyPr/>
          <a:lstStyle/>
          <a:p>
            <a:r>
              <a:rPr lang="en-US" dirty="0"/>
              <a:t>Gas Laws Recap</a:t>
            </a:r>
            <a:endParaRPr lang="en-BM"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9092B0-0B28-4A98-831A-4EE63407A9C0}"/>
                  </a:ext>
                </a:extLst>
              </p:cNvPr>
              <p:cNvSpPr>
                <a:spLocks noGrp="1"/>
              </p:cNvSpPr>
              <p:nvPr>
                <p:ph idx="1"/>
              </p:nvPr>
            </p:nvSpPr>
            <p:spPr/>
            <p:txBody>
              <a:bodyPr/>
              <a:lstStyle/>
              <a:p>
                <a:pPr marL="0" indent="0">
                  <a:buNone/>
                </a:pPr>
                <a:r>
                  <a:rPr lang="en-US" dirty="0"/>
                  <a:t>The primary method of work and heat exchange are through gases as they are compressible.  </a:t>
                </a:r>
              </a:p>
              <a:p>
                <a:pPr marL="0" indent="0">
                  <a:buNone/>
                </a:pPr>
                <a14:m>
                  <m:oMathPara xmlns:m="http://schemas.openxmlformats.org/officeDocument/2006/math">
                    <m:oMathParaPr>
                      <m:jc m:val="centerGroup"/>
                    </m:oMathParaPr>
                    <m:oMath xmlns:m="http://schemas.openxmlformats.org/officeDocument/2006/math">
                      <m:sSub>
                        <m:sSubPr>
                          <m:ctrlPr>
                            <a:rPr lang="en-BM"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sSub>
                        <m:sSubPr>
                          <m:ctrlPr>
                            <a:rPr lang="en-BM"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BM" i="1" smtClean="0">
                              <a:latin typeface="Cambria Math" panose="02040503050406030204" pitchFamily="18" charset="0"/>
                            </a:rPr>
                          </m:ctrlPr>
                        </m:fPr>
                        <m:num>
                          <m:sSub>
                            <m:sSubPr>
                              <m:ctrlPr>
                                <a:rPr lang="en-BM"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num>
                        <m:den>
                          <m:sSub>
                            <m:sSubPr>
                              <m:ctrlPr>
                                <a:rPr lang="en-BM"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BM" i="1" smtClean="0">
                              <a:latin typeface="Cambria Math" panose="02040503050406030204" pitchFamily="18" charset="0"/>
                            </a:rPr>
                          </m:ctrlPr>
                        </m:fPr>
                        <m:num>
                          <m:sSub>
                            <m:sSubPr>
                              <m:ctrlPr>
                                <a:rPr lang="en-BM"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num>
                        <m:den>
                          <m:sSub>
                            <m:sSubPr>
                              <m:ctrlPr>
                                <a:rPr lang="en-BM"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den>
                      </m:f>
                    </m:oMath>
                  </m:oMathPara>
                </a14:m>
                <a:endParaRPr lang="en-BM" dirty="0"/>
              </a:p>
            </p:txBody>
          </p:sp>
        </mc:Choice>
        <mc:Fallback xmlns="">
          <p:sp>
            <p:nvSpPr>
              <p:cNvPr id="3" name="Content Placeholder 2">
                <a:extLst>
                  <a:ext uri="{FF2B5EF4-FFF2-40B4-BE49-F238E27FC236}">
                    <a16:creationId xmlns:a16="http://schemas.microsoft.com/office/drawing/2014/main" id="{829092B0-0B28-4A98-831A-4EE63407A9C0}"/>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BM">
                    <a:noFill/>
                  </a:rPr>
                  <a:t> </a:t>
                </a:r>
              </a:p>
            </p:txBody>
          </p:sp>
        </mc:Fallback>
      </mc:AlternateContent>
      <p:sp>
        <p:nvSpPr>
          <p:cNvPr id="4" name="Right Brace 3">
            <a:extLst>
              <a:ext uri="{FF2B5EF4-FFF2-40B4-BE49-F238E27FC236}">
                <a16:creationId xmlns:a16="http://schemas.microsoft.com/office/drawing/2014/main" id="{FAE60119-5EB2-4093-AEC8-3933BD650C3B}"/>
              </a:ext>
            </a:extLst>
          </p:cNvPr>
          <p:cNvSpPr/>
          <p:nvPr/>
        </p:nvSpPr>
        <p:spPr>
          <a:xfrm>
            <a:off x="7248525" y="2714625"/>
            <a:ext cx="685800" cy="29718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M"/>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3B214C-77A8-4415-BB88-6FAC7E184CC6}"/>
                  </a:ext>
                </a:extLst>
              </p:cNvPr>
              <p:cNvSpPr txBox="1"/>
              <p:nvPr/>
            </p:nvSpPr>
            <p:spPr>
              <a:xfrm>
                <a:off x="8102020" y="3762374"/>
                <a:ext cx="3280356" cy="969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BM" sz="2800" i="1" smtClean="0">
                              <a:latin typeface="Cambria Math" panose="02040503050406030204" pitchFamily="18" charset="0"/>
                            </a:rPr>
                          </m:ctrlPr>
                        </m:fPr>
                        <m:num>
                          <m:sSub>
                            <m:sSubPr>
                              <m:ctrlPr>
                                <a:rPr lang="en-BM"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1</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num>
                        <m:den>
                          <m:sSub>
                            <m:sSubPr>
                              <m:ctrlPr>
                                <a:rPr lang="en-BM"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1</m:t>
                              </m:r>
                            </m:sub>
                          </m:sSub>
                        </m:den>
                      </m:f>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2</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2</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sub>
                          </m:sSub>
                        </m:den>
                      </m:f>
                    </m:oMath>
                  </m:oMathPara>
                </a14:m>
                <a:endParaRPr lang="en-BM" sz="2800" dirty="0"/>
              </a:p>
            </p:txBody>
          </p:sp>
        </mc:Choice>
        <mc:Fallback xmlns="">
          <p:sp>
            <p:nvSpPr>
              <p:cNvPr id="7" name="TextBox 6">
                <a:extLst>
                  <a:ext uri="{FF2B5EF4-FFF2-40B4-BE49-F238E27FC236}">
                    <a16:creationId xmlns:a16="http://schemas.microsoft.com/office/drawing/2014/main" id="{CB3B214C-77A8-4415-BB88-6FAC7E184CC6}"/>
                  </a:ext>
                </a:extLst>
              </p:cNvPr>
              <p:cNvSpPr txBox="1">
                <a:spLocks noRot="1" noChangeAspect="1" noMove="1" noResize="1" noEditPoints="1" noAdjustHandles="1" noChangeArrowheads="1" noChangeShapeType="1" noTextEdit="1"/>
              </p:cNvSpPr>
              <p:nvPr/>
            </p:nvSpPr>
            <p:spPr>
              <a:xfrm>
                <a:off x="8102020" y="3762374"/>
                <a:ext cx="3280356" cy="969433"/>
              </a:xfrm>
              <a:prstGeom prst="rect">
                <a:avLst/>
              </a:prstGeom>
              <a:blipFill>
                <a:blip r:embed="rId3"/>
                <a:stretch>
                  <a:fillRect/>
                </a:stretch>
              </a:blipFill>
            </p:spPr>
            <p:txBody>
              <a:bodyPr/>
              <a:lstStyle/>
              <a:p>
                <a:r>
                  <a:rPr lang="en-BM">
                    <a:noFill/>
                  </a:rPr>
                  <a:t> </a:t>
                </a:r>
              </a:p>
            </p:txBody>
          </p:sp>
        </mc:Fallback>
      </mc:AlternateContent>
      <p:pic>
        <p:nvPicPr>
          <p:cNvPr id="9" name="Picture 8" descr="Diagram&#10;&#10;Description automatically generated">
            <a:extLst>
              <a:ext uri="{FF2B5EF4-FFF2-40B4-BE49-F238E27FC236}">
                <a16:creationId xmlns:a16="http://schemas.microsoft.com/office/drawing/2014/main" id="{497CC0C1-0AFA-46EE-A84E-3336D7918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24" y="3054475"/>
            <a:ext cx="4283208" cy="2765299"/>
          </a:xfrm>
          <a:prstGeom prst="rect">
            <a:avLst/>
          </a:prstGeom>
        </p:spPr>
      </p:pic>
    </p:spTree>
    <p:extLst>
      <p:ext uri="{BB962C8B-B14F-4D97-AF65-F5344CB8AC3E}">
        <p14:creationId xmlns:p14="http://schemas.microsoft.com/office/powerpoint/2010/main" val="198864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9CD7-AFBC-47EE-9B87-DE20CC7DE542}"/>
              </a:ext>
            </a:extLst>
          </p:cNvPr>
          <p:cNvSpPr>
            <a:spLocks noGrp="1"/>
          </p:cNvSpPr>
          <p:nvPr>
            <p:ph type="title"/>
          </p:nvPr>
        </p:nvSpPr>
        <p:spPr/>
        <p:txBody>
          <a:bodyPr/>
          <a:lstStyle/>
          <a:p>
            <a:r>
              <a:rPr lang="en-US" dirty="0"/>
              <a:t>Gas Laws Recap</a:t>
            </a:r>
            <a:endParaRPr lang="en-BM" dirty="0"/>
          </a:p>
        </p:txBody>
      </p:sp>
      <p:sp>
        <p:nvSpPr>
          <p:cNvPr id="3" name="Content Placeholder 2">
            <a:extLst>
              <a:ext uri="{FF2B5EF4-FFF2-40B4-BE49-F238E27FC236}">
                <a16:creationId xmlns:a16="http://schemas.microsoft.com/office/drawing/2014/main" id="{829092B0-0B28-4A98-831A-4EE63407A9C0}"/>
              </a:ext>
            </a:extLst>
          </p:cNvPr>
          <p:cNvSpPr>
            <a:spLocks noGrp="1"/>
          </p:cNvSpPr>
          <p:nvPr>
            <p:ph idx="1"/>
          </p:nvPr>
        </p:nvSpPr>
        <p:spPr/>
        <p:txBody>
          <a:bodyPr/>
          <a:lstStyle/>
          <a:p>
            <a:pPr marL="0" indent="0">
              <a:buNone/>
            </a:pPr>
            <a:r>
              <a:rPr lang="en-US" dirty="0"/>
              <a:t>The primary method of work and heat exchange are through gases as they are compressible.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3B214C-77A8-4415-BB88-6FAC7E184CC6}"/>
                  </a:ext>
                </a:extLst>
              </p:cNvPr>
              <p:cNvSpPr txBox="1"/>
              <p:nvPr/>
            </p:nvSpPr>
            <p:spPr>
              <a:xfrm>
                <a:off x="6096000" y="2944283"/>
                <a:ext cx="3280356" cy="969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BM" sz="2800" i="1" smtClean="0">
                              <a:latin typeface="Cambria Math" panose="02040503050406030204" pitchFamily="18" charset="0"/>
                            </a:rPr>
                          </m:ctrlPr>
                        </m:fPr>
                        <m:num>
                          <m:sSub>
                            <m:sSubPr>
                              <m:ctrlPr>
                                <a:rPr lang="en-BM"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1</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num>
                        <m:den>
                          <m:sSub>
                            <m:sSubPr>
                              <m:ctrlPr>
                                <a:rPr lang="en-BM"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1</m:t>
                              </m:r>
                            </m:sub>
                          </m:sSub>
                        </m:den>
                      </m:f>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2</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2</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sub>
                          </m:sSub>
                        </m:den>
                      </m:f>
                    </m:oMath>
                  </m:oMathPara>
                </a14:m>
                <a:endParaRPr lang="en-BM" sz="2800" dirty="0"/>
              </a:p>
            </p:txBody>
          </p:sp>
        </mc:Choice>
        <mc:Fallback xmlns="">
          <p:sp>
            <p:nvSpPr>
              <p:cNvPr id="7" name="TextBox 6">
                <a:extLst>
                  <a:ext uri="{FF2B5EF4-FFF2-40B4-BE49-F238E27FC236}">
                    <a16:creationId xmlns:a16="http://schemas.microsoft.com/office/drawing/2014/main" id="{CB3B214C-77A8-4415-BB88-6FAC7E184CC6}"/>
                  </a:ext>
                </a:extLst>
              </p:cNvPr>
              <p:cNvSpPr txBox="1">
                <a:spLocks noRot="1" noChangeAspect="1" noMove="1" noResize="1" noEditPoints="1" noAdjustHandles="1" noChangeArrowheads="1" noChangeShapeType="1" noTextEdit="1"/>
              </p:cNvSpPr>
              <p:nvPr/>
            </p:nvSpPr>
            <p:spPr>
              <a:xfrm>
                <a:off x="6096000" y="2944283"/>
                <a:ext cx="3280356" cy="969433"/>
              </a:xfrm>
              <a:prstGeom prst="rect">
                <a:avLst/>
              </a:prstGeom>
              <a:blipFill>
                <a:blip r:embed="rId2"/>
                <a:stretch>
                  <a:fillRect/>
                </a:stretch>
              </a:blipFill>
            </p:spPr>
            <p:txBody>
              <a:bodyPr/>
              <a:lstStyle/>
              <a:p>
                <a:r>
                  <a:rPr lang="en-BM">
                    <a:noFill/>
                  </a:rPr>
                  <a:t> </a:t>
                </a:r>
              </a:p>
            </p:txBody>
          </p:sp>
        </mc:Fallback>
      </mc:AlternateContent>
      <p:pic>
        <p:nvPicPr>
          <p:cNvPr id="9" name="Picture 8" descr="Diagram&#10;&#10;Description automatically generated">
            <a:extLst>
              <a:ext uri="{FF2B5EF4-FFF2-40B4-BE49-F238E27FC236}">
                <a16:creationId xmlns:a16="http://schemas.microsoft.com/office/drawing/2014/main" id="{497CC0C1-0AFA-46EE-A84E-3336D7918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4" y="3054475"/>
            <a:ext cx="4283208" cy="276529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5A28B38-02CC-457F-B955-5B30FBB7DDE3}"/>
                  </a:ext>
                </a:extLst>
              </p:cNvPr>
              <p:cNvSpPr txBox="1"/>
              <p:nvPr/>
            </p:nvSpPr>
            <p:spPr>
              <a:xfrm>
                <a:off x="6507755" y="4318000"/>
                <a:ext cx="264846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𝑃𝑉</m:t>
                      </m:r>
                      <m:r>
                        <a:rPr lang="en-US" sz="2800" b="0" i="1" smtClean="0">
                          <a:latin typeface="Cambria Math" panose="02040503050406030204" pitchFamily="18" charset="0"/>
                        </a:rPr>
                        <m:t>=</m:t>
                      </m:r>
                      <m:r>
                        <a:rPr lang="en-US" sz="2800" b="0" i="1" smtClean="0">
                          <a:latin typeface="Cambria Math" panose="02040503050406030204" pitchFamily="18" charset="0"/>
                        </a:rPr>
                        <m:t>𝑛𝑅𝑇</m:t>
                      </m:r>
                    </m:oMath>
                  </m:oMathPara>
                </a14:m>
                <a:endParaRPr lang="en-BM" sz="2800" dirty="0"/>
              </a:p>
            </p:txBody>
          </p:sp>
        </mc:Choice>
        <mc:Fallback xmlns="">
          <p:sp>
            <p:nvSpPr>
              <p:cNvPr id="5" name="TextBox 4">
                <a:extLst>
                  <a:ext uri="{FF2B5EF4-FFF2-40B4-BE49-F238E27FC236}">
                    <a16:creationId xmlns:a16="http://schemas.microsoft.com/office/drawing/2014/main" id="{A5A28B38-02CC-457F-B955-5B30FBB7DDE3}"/>
                  </a:ext>
                </a:extLst>
              </p:cNvPr>
              <p:cNvSpPr txBox="1">
                <a:spLocks noRot="1" noChangeAspect="1" noMove="1" noResize="1" noEditPoints="1" noAdjustHandles="1" noChangeArrowheads="1" noChangeShapeType="1" noTextEdit="1"/>
              </p:cNvSpPr>
              <p:nvPr/>
            </p:nvSpPr>
            <p:spPr>
              <a:xfrm>
                <a:off x="6507755" y="4318000"/>
                <a:ext cx="2648467" cy="430887"/>
              </a:xfrm>
              <a:prstGeom prst="rect">
                <a:avLst/>
              </a:prstGeom>
              <a:blipFill>
                <a:blip r:embed="rId4"/>
                <a:stretch>
                  <a:fillRect/>
                </a:stretch>
              </a:blipFill>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63479E1-9236-4A4F-9FC6-545820E7A4D1}"/>
                  </a:ext>
                </a:extLst>
              </p:cNvPr>
              <p:cNvSpPr txBox="1"/>
              <p:nvPr/>
            </p:nvSpPr>
            <p:spPr>
              <a:xfrm>
                <a:off x="6507755" y="5277907"/>
                <a:ext cx="264846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𝑃𝑉</m:t>
                      </m:r>
                      <m:r>
                        <a:rPr lang="en-US" sz="2800" b="0" i="1" smtClean="0">
                          <a:latin typeface="Cambria Math" panose="02040503050406030204" pitchFamily="18" charset="0"/>
                        </a:rPr>
                        <m:t>=</m:t>
                      </m:r>
                      <m:r>
                        <a:rPr lang="en-US" sz="2800" b="0" i="1" smtClean="0">
                          <a:latin typeface="Cambria Math" panose="02040503050406030204" pitchFamily="18" charset="0"/>
                        </a:rPr>
                        <m:t>𝑁𝑘𝑇</m:t>
                      </m:r>
                    </m:oMath>
                  </m:oMathPara>
                </a14:m>
                <a:endParaRPr lang="en-BM" sz="2800" dirty="0"/>
              </a:p>
            </p:txBody>
          </p:sp>
        </mc:Choice>
        <mc:Fallback xmlns="">
          <p:sp>
            <p:nvSpPr>
              <p:cNvPr id="8" name="TextBox 7">
                <a:extLst>
                  <a:ext uri="{FF2B5EF4-FFF2-40B4-BE49-F238E27FC236}">
                    <a16:creationId xmlns:a16="http://schemas.microsoft.com/office/drawing/2014/main" id="{563479E1-9236-4A4F-9FC6-545820E7A4D1}"/>
                  </a:ext>
                </a:extLst>
              </p:cNvPr>
              <p:cNvSpPr txBox="1">
                <a:spLocks noRot="1" noChangeAspect="1" noMove="1" noResize="1" noEditPoints="1" noAdjustHandles="1" noChangeArrowheads="1" noChangeShapeType="1" noTextEdit="1"/>
              </p:cNvSpPr>
              <p:nvPr/>
            </p:nvSpPr>
            <p:spPr>
              <a:xfrm>
                <a:off x="6507755" y="5277907"/>
                <a:ext cx="2648467" cy="430887"/>
              </a:xfrm>
              <a:prstGeom prst="rect">
                <a:avLst/>
              </a:prstGeom>
              <a:blipFill>
                <a:blip r:embed="rId5"/>
                <a:stretch>
                  <a:fillRect/>
                </a:stretch>
              </a:blipFill>
            </p:spPr>
            <p:txBody>
              <a:bodyPr/>
              <a:lstStyle/>
              <a:p>
                <a:r>
                  <a:rPr lang="en-BM">
                    <a:noFill/>
                  </a:rPr>
                  <a:t> </a:t>
                </a:r>
              </a:p>
            </p:txBody>
          </p:sp>
        </mc:Fallback>
      </mc:AlternateContent>
      <p:sp>
        <p:nvSpPr>
          <p:cNvPr id="6" name="TextBox 5">
            <a:extLst>
              <a:ext uri="{FF2B5EF4-FFF2-40B4-BE49-F238E27FC236}">
                <a16:creationId xmlns:a16="http://schemas.microsoft.com/office/drawing/2014/main" id="{B32F3242-1C24-46BC-85D5-FDFE616298BA}"/>
              </a:ext>
            </a:extLst>
          </p:cNvPr>
          <p:cNvSpPr txBox="1"/>
          <p:nvPr/>
        </p:nvSpPr>
        <p:spPr>
          <a:xfrm>
            <a:off x="9156222" y="4116666"/>
            <a:ext cx="2135521" cy="646331"/>
          </a:xfrm>
          <a:prstGeom prst="rect">
            <a:avLst/>
          </a:prstGeom>
          <a:solidFill>
            <a:srgbClr val="FFFF00"/>
          </a:solidFill>
          <a:ln>
            <a:solidFill>
              <a:schemeClr val="tx1"/>
            </a:solidFill>
          </a:ln>
        </p:spPr>
        <p:txBody>
          <a:bodyPr wrap="none" rtlCol="0">
            <a:spAutoFit/>
          </a:bodyPr>
          <a:lstStyle/>
          <a:p>
            <a:r>
              <a:rPr lang="en-US" i="1" dirty="0"/>
              <a:t>R</a:t>
            </a:r>
            <a:r>
              <a:rPr lang="en-US" dirty="0"/>
              <a:t> = gas constant</a:t>
            </a:r>
          </a:p>
          <a:p>
            <a:r>
              <a:rPr lang="en-US" i="1" dirty="0"/>
              <a:t>n</a:t>
            </a:r>
            <a:r>
              <a:rPr lang="en-US" dirty="0"/>
              <a:t> = number of moles</a:t>
            </a:r>
            <a:endParaRPr lang="en-BM" dirty="0"/>
          </a:p>
        </p:txBody>
      </p:sp>
      <p:sp>
        <p:nvSpPr>
          <p:cNvPr id="11" name="TextBox 10">
            <a:extLst>
              <a:ext uri="{FF2B5EF4-FFF2-40B4-BE49-F238E27FC236}">
                <a16:creationId xmlns:a16="http://schemas.microsoft.com/office/drawing/2014/main" id="{AC9B36B6-08CF-4AE8-AF20-54996DEAF1A3}"/>
              </a:ext>
            </a:extLst>
          </p:cNvPr>
          <p:cNvSpPr txBox="1"/>
          <p:nvPr/>
        </p:nvSpPr>
        <p:spPr>
          <a:xfrm>
            <a:off x="8840490" y="5409609"/>
            <a:ext cx="2550698" cy="646331"/>
          </a:xfrm>
          <a:prstGeom prst="rect">
            <a:avLst/>
          </a:prstGeom>
          <a:solidFill>
            <a:srgbClr val="FFFF00"/>
          </a:solidFill>
          <a:ln>
            <a:solidFill>
              <a:schemeClr val="tx1"/>
            </a:solidFill>
          </a:ln>
        </p:spPr>
        <p:txBody>
          <a:bodyPr wrap="none" rtlCol="0">
            <a:spAutoFit/>
          </a:bodyPr>
          <a:lstStyle/>
          <a:p>
            <a:r>
              <a:rPr lang="en-US" i="1" dirty="0"/>
              <a:t>k</a:t>
            </a:r>
            <a:r>
              <a:rPr lang="en-US" dirty="0"/>
              <a:t> = Boltzmann’s constant</a:t>
            </a:r>
          </a:p>
          <a:p>
            <a:r>
              <a:rPr lang="en-US" i="1" dirty="0"/>
              <a:t>N</a:t>
            </a:r>
            <a:r>
              <a:rPr lang="en-US" dirty="0"/>
              <a:t> = number of molecules</a:t>
            </a:r>
            <a:endParaRPr lang="en-BM" dirty="0"/>
          </a:p>
        </p:txBody>
      </p:sp>
      <p:sp>
        <p:nvSpPr>
          <p:cNvPr id="12" name="TextBox 11">
            <a:extLst>
              <a:ext uri="{FF2B5EF4-FFF2-40B4-BE49-F238E27FC236}">
                <a16:creationId xmlns:a16="http://schemas.microsoft.com/office/drawing/2014/main" id="{1C83B568-2A17-42EB-8245-782BD0D451D7}"/>
              </a:ext>
            </a:extLst>
          </p:cNvPr>
          <p:cNvSpPr txBox="1"/>
          <p:nvPr/>
        </p:nvSpPr>
        <p:spPr>
          <a:xfrm>
            <a:off x="4851325" y="5328905"/>
            <a:ext cx="1825121" cy="519351"/>
          </a:xfrm>
          <a:prstGeom prst="ellipse">
            <a:avLst/>
          </a:prstGeom>
          <a:solidFill>
            <a:srgbClr val="FFFF00"/>
          </a:solidFill>
          <a:ln>
            <a:solidFill>
              <a:schemeClr val="tx1"/>
            </a:solidFill>
          </a:ln>
        </p:spPr>
        <p:txBody>
          <a:bodyPr wrap="none" rtlCol="0">
            <a:spAutoFit/>
          </a:bodyPr>
          <a:lstStyle/>
          <a:p>
            <a:r>
              <a:rPr lang="en-US" dirty="0"/>
              <a:t>microscopic</a:t>
            </a:r>
            <a:endParaRPr lang="en-BM" dirty="0"/>
          </a:p>
        </p:txBody>
      </p:sp>
      <p:sp>
        <p:nvSpPr>
          <p:cNvPr id="13" name="TextBox 12">
            <a:extLst>
              <a:ext uri="{FF2B5EF4-FFF2-40B4-BE49-F238E27FC236}">
                <a16:creationId xmlns:a16="http://schemas.microsoft.com/office/drawing/2014/main" id="{29F6DE57-D15D-461B-BE36-E5FF0862E296}"/>
              </a:ext>
            </a:extLst>
          </p:cNvPr>
          <p:cNvSpPr txBox="1"/>
          <p:nvPr/>
        </p:nvSpPr>
        <p:spPr>
          <a:xfrm>
            <a:off x="4810752" y="4229536"/>
            <a:ext cx="1906269" cy="519351"/>
          </a:xfrm>
          <a:prstGeom prst="ellipse">
            <a:avLst/>
          </a:prstGeom>
          <a:solidFill>
            <a:srgbClr val="FFFF00"/>
          </a:solidFill>
          <a:ln>
            <a:solidFill>
              <a:schemeClr val="tx1"/>
            </a:solidFill>
          </a:ln>
        </p:spPr>
        <p:txBody>
          <a:bodyPr wrap="none" rtlCol="0">
            <a:spAutoFit/>
          </a:bodyPr>
          <a:lstStyle/>
          <a:p>
            <a:r>
              <a:rPr lang="en-US" dirty="0"/>
              <a:t>macroscopic</a:t>
            </a:r>
            <a:endParaRPr lang="en-BM" dirty="0"/>
          </a:p>
        </p:txBody>
      </p:sp>
    </p:spTree>
    <p:extLst>
      <p:ext uri="{BB962C8B-B14F-4D97-AF65-F5344CB8AC3E}">
        <p14:creationId xmlns:p14="http://schemas.microsoft.com/office/powerpoint/2010/main" val="239210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F1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190" y="2076449"/>
            <a:ext cx="405006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p:cNvSpPr txBox="1">
            <a:spLocks noChangeArrowheads="1"/>
          </p:cNvSpPr>
          <p:nvPr/>
        </p:nvSpPr>
        <p:spPr bwMode="auto">
          <a:xfrm>
            <a:off x="581025" y="846157"/>
            <a:ext cx="6000750" cy="5576911"/>
          </a:xfrm>
          <a:prstGeom prst="rect">
            <a:avLst/>
          </a:prstGeom>
          <a:noFill/>
          <a:ln w="9525">
            <a:noFill/>
            <a:miter lim="800000"/>
            <a:headEnd/>
            <a:tailEnd/>
          </a:ln>
        </p:spPr>
        <p:txBody>
          <a:bodyPr wrap="square">
            <a:spAutoFit/>
          </a:bodyPr>
          <a:lstStyle/>
          <a:p>
            <a:pPr eaLnBrk="0" hangingPunct="0">
              <a:spcBef>
                <a:spcPct val="20000"/>
              </a:spcBef>
              <a:buClr>
                <a:srgbClr val="FF0000"/>
              </a:buClr>
              <a:defRPr/>
            </a:pPr>
            <a:r>
              <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pressure a gas exerts on the walls of a container is the result of molecules colliding with the walls.</a:t>
            </a:r>
          </a:p>
          <a:p>
            <a:pPr eaLnBrk="0" hangingPunct="0">
              <a:spcBef>
                <a:spcPct val="20000"/>
              </a:spcBef>
              <a:buClr>
                <a:srgbClr val="FF0000"/>
              </a:buClr>
              <a:defRPr/>
            </a:pPr>
            <a:endPar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eaLnBrk="0" hangingPunct="0">
              <a:spcBef>
                <a:spcPct val="20000"/>
              </a:spcBef>
              <a:buClr>
                <a:srgbClr val="FF0000"/>
              </a:buClr>
              <a:defRPr/>
            </a:pPr>
            <a:r>
              <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If we assume collisions with the walls are elastic, each molecule of mass, </a:t>
            </a:r>
            <a:r>
              <a:rPr lang="en-GB" i="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exerts a force on the wall with a magnitude equal to the time rate of change of the molecule’s momentum.</a:t>
            </a:r>
          </a:p>
          <a:p>
            <a:pPr eaLnBrk="0" hangingPunct="0">
              <a:spcBef>
                <a:spcPct val="20000"/>
              </a:spcBef>
              <a:buClr>
                <a:srgbClr val="FF0000"/>
              </a:buClr>
              <a:defRPr/>
            </a:pPr>
            <a:endPar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eaLnBrk="0" hangingPunct="0">
              <a:spcBef>
                <a:spcPct val="20000"/>
              </a:spcBef>
              <a:buClr>
                <a:srgbClr val="FF0000"/>
              </a:buClr>
              <a:defRPr/>
            </a:pPr>
            <a:r>
              <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After bouncing off the wall of the container a molecule may again collide with the container.</a:t>
            </a:r>
          </a:p>
          <a:p>
            <a:pPr eaLnBrk="0" hangingPunct="0">
              <a:spcBef>
                <a:spcPct val="20000"/>
              </a:spcBef>
              <a:buClr>
                <a:srgbClr val="FF0000"/>
              </a:buClr>
              <a:defRPr/>
            </a:pPr>
            <a:endPar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eaLnBrk="0" hangingPunct="0">
              <a:spcBef>
                <a:spcPct val="20000"/>
              </a:spcBef>
              <a:buClr>
                <a:srgbClr val="FF0000"/>
              </a:buClr>
              <a:defRPr/>
            </a:pPr>
            <a:r>
              <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time interval between the collisions with one wall is related to the molecule’s speed and distance  between the walls.</a:t>
            </a:r>
          </a:p>
          <a:p>
            <a:pPr eaLnBrk="0" hangingPunct="0">
              <a:spcBef>
                <a:spcPct val="20000"/>
              </a:spcBef>
              <a:buClr>
                <a:srgbClr val="FF0000"/>
              </a:buClr>
              <a:defRPr/>
            </a:pPr>
            <a:endParaRPr lang="en-GB"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eaLnBrk="0" hangingPunct="0">
              <a:spcBef>
                <a:spcPct val="20000"/>
              </a:spcBef>
              <a:buClr>
                <a:srgbClr val="FF0000"/>
              </a:buClr>
              <a:defRPr/>
            </a:pPr>
            <a:r>
              <a:rPr lang="en-US" dirty="0">
                <a:latin typeface="Open Sans" panose="020B0606030504020204" pitchFamily="34" charset="0"/>
                <a:ea typeface="Open Sans" panose="020B0606030504020204" pitchFamily="34" charset="0"/>
                <a:cs typeface="Open Sans" panose="020B0606030504020204" pitchFamily="34" charset="0"/>
              </a:rPr>
              <a:t>Each collision changes the particle’s speed.</a:t>
            </a:r>
          </a:p>
          <a:p>
            <a:pPr eaLnBrk="0" hangingPunct="0">
              <a:spcBef>
                <a:spcPct val="20000"/>
              </a:spcBef>
              <a:buClr>
                <a:srgbClr val="FF0000"/>
              </a:buClr>
              <a:defRPr/>
            </a:pPr>
            <a:r>
              <a:rPr lang="en-US" dirty="0">
                <a:latin typeface="Open Sans" panose="020B0606030504020204" pitchFamily="34" charset="0"/>
                <a:ea typeface="Open Sans" panose="020B0606030504020204" pitchFamily="34" charset="0"/>
                <a:cs typeface="Open Sans" panose="020B0606030504020204" pitchFamily="34" charset="0"/>
              </a:rPr>
              <a:t>As a result, the atoms and molecules have different speeds.</a:t>
            </a:r>
          </a:p>
        </p:txBody>
      </p:sp>
      <p:sp>
        <p:nvSpPr>
          <p:cNvPr id="5" name="TextBox 4">
            <a:extLst>
              <a:ext uri="{FF2B5EF4-FFF2-40B4-BE49-F238E27FC236}">
                <a16:creationId xmlns:a16="http://schemas.microsoft.com/office/drawing/2014/main" id="{2CF9CB25-D4ED-43DA-ACBF-FBF85C2C924C}"/>
              </a:ext>
            </a:extLst>
          </p:cNvPr>
          <p:cNvSpPr txBox="1"/>
          <p:nvPr/>
        </p:nvSpPr>
        <p:spPr>
          <a:xfrm>
            <a:off x="7094190" y="1428750"/>
            <a:ext cx="3030885" cy="369332"/>
          </a:xfrm>
          <a:prstGeom prst="rect">
            <a:avLst/>
          </a:prstGeom>
          <a:solidFill>
            <a:srgbClr val="FFFF00"/>
          </a:solidFill>
          <a:ln>
            <a:solidFill>
              <a:schemeClr val="tx1"/>
            </a:solidFill>
          </a:ln>
        </p:spPr>
        <p:txBody>
          <a:bodyPr wrap="square" rtlCol="0">
            <a:spAutoFit/>
          </a:bodyPr>
          <a:lstStyle/>
          <a:p>
            <a:r>
              <a:rPr lang="en-US" dirty="0"/>
              <a:t>Looking at gases more closely</a:t>
            </a:r>
            <a:endParaRPr lang="en-BM" dirty="0"/>
          </a:p>
        </p:txBody>
      </p:sp>
      <p:sp>
        <p:nvSpPr>
          <p:cNvPr id="2" name="TextBox 1">
            <a:extLst>
              <a:ext uri="{FF2B5EF4-FFF2-40B4-BE49-F238E27FC236}">
                <a16:creationId xmlns:a16="http://schemas.microsoft.com/office/drawing/2014/main" id="{D97A84BC-CA8F-4DD7-8553-3DDADA228C2F}"/>
              </a:ext>
            </a:extLst>
          </p:cNvPr>
          <p:cNvSpPr txBox="1"/>
          <p:nvPr/>
        </p:nvSpPr>
        <p:spPr>
          <a:xfrm>
            <a:off x="784830" y="322937"/>
            <a:ext cx="5025991" cy="523220"/>
          </a:xfrm>
          <a:prstGeom prst="rect">
            <a:avLst/>
          </a:prstGeom>
          <a:noFill/>
        </p:spPr>
        <p:txBody>
          <a:bodyPr wrap="none" rtlCol="0">
            <a:spAutoFit/>
          </a:bodyPr>
          <a:lstStyle/>
          <a:p>
            <a:r>
              <a:rPr lang="en-US" sz="2800" b="1" dirty="0"/>
              <a:t>KINETIC THEORY - MICROSCOPIC</a:t>
            </a:r>
            <a:endParaRPr lang="en-BM"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5" descr="F1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872583"/>
            <a:ext cx="29718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6386" name="Object 6"/>
              <p:cNvSpPr txBox="1"/>
              <p:nvPr/>
            </p:nvSpPr>
            <p:spPr bwMode="auto">
              <a:xfrm>
                <a:off x="4204335" y="4510136"/>
                <a:ext cx="6395720" cy="17780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m:rPr>
                          <m:nor/>
                        </m:rPr>
                        <a:rPr lang="en-BM" i="0" smtClean="0">
                          <a:solidFill>
                            <a:srgbClr val="000000"/>
                          </a:solidFill>
                          <a:latin typeface="Cambria Math" panose="02040503050406030204" pitchFamily="18" charset="0"/>
                        </a:rPr>
                        <m:t>Average</m:t>
                      </m:r>
                      <m:r>
                        <m:rPr>
                          <m:nor/>
                        </m:rPr>
                        <a:rPr lang="en-BM" i="0" smtClean="0">
                          <a:solidFill>
                            <a:srgbClr val="000000"/>
                          </a:solidFill>
                          <a:latin typeface="Cambria Math" panose="02040503050406030204" pitchFamily="18" charset="0"/>
                        </a:rPr>
                        <m:t> </m:t>
                      </m:r>
                      <m:r>
                        <m:rPr>
                          <m:nor/>
                        </m:rPr>
                        <a:rPr lang="en-BM" i="0" smtClean="0">
                          <a:solidFill>
                            <a:srgbClr val="000000"/>
                          </a:solidFill>
                          <a:latin typeface="Cambria Math" panose="02040503050406030204" pitchFamily="18" charset="0"/>
                        </a:rPr>
                        <m:t>force</m:t>
                      </m:r>
                      <m:r>
                        <m:rPr>
                          <m:nor/>
                        </m:rPr>
                        <a:rPr lang="en-BM" i="0" smtClean="0">
                          <a:solidFill>
                            <a:srgbClr val="000000"/>
                          </a:solidFill>
                          <a:latin typeface="Cambria Math" panose="02040503050406030204" pitchFamily="18" charset="0"/>
                        </a:rPr>
                        <m:t> </m:t>
                      </m:r>
                      <m:r>
                        <a:rPr lang="en-BM" i="1">
                          <a:solidFill>
                            <a:srgbClr val="000000"/>
                          </a:solidFill>
                          <a:latin typeface="Cambria Math" panose="02040503050406030204" pitchFamily="18" charset="0"/>
                        </a:rPr>
                        <m:t>=</m:t>
                      </m:r>
                      <m:f>
                        <m:fPr>
                          <m:ctrlPr>
                            <a:rPr lang="en-BM" i="1">
                              <a:solidFill>
                                <a:srgbClr val="000000"/>
                              </a:solidFill>
                              <a:latin typeface="Cambria Math" panose="02040503050406030204" pitchFamily="18" charset="0"/>
                            </a:rPr>
                          </m:ctrlPr>
                        </m:fPr>
                        <m:num>
                          <m:r>
                            <m:rPr>
                              <m:nor/>
                            </m:rPr>
                            <a:rPr lang="en-BM" i="0">
                              <a:solidFill>
                                <a:srgbClr val="000000"/>
                              </a:solidFill>
                              <a:latin typeface="Cambria Math" panose="02040503050406030204" pitchFamily="18" charset="0"/>
                            </a:rPr>
                            <m:t>Final</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momentum</m:t>
                          </m:r>
                          <m:r>
                            <m:rPr>
                              <m:nor/>
                            </m:rPr>
                            <a:rPr lang="en-BM" i="0">
                              <a:solidFill>
                                <a:srgbClr val="000000"/>
                              </a:solidFill>
                              <a:latin typeface="Cambria Math" panose="02040503050406030204" pitchFamily="18" charset="0"/>
                            </a:rPr>
                            <m:t>−</m:t>
                          </m:r>
                          <m:r>
                            <m:rPr>
                              <m:nor/>
                            </m:rPr>
                            <a:rPr lang="en-BM" i="0">
                              <a:solidFill>
                                <a:srgbClr val="000000"/>
                              </a:solidFill>
                              <a:latin typeface="Cambria Math" panose="02040503050406030204" pitchFamily="18" charset="0"/>
                            </a:rPr>
                            <m:t>Initial</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momentum</m:t>
                          </m:r>
                        </m:num>
                        <m:den>
                          <m:r>
                            <m:rPr>
                              <m:nor/>
                            </m:rPr>
                            <a:rPr lang="en-BM" i="0">
                              <a:solidFill>
                                <a:srgbClr val="000000"/>
                              </a:solidFill>
                              <a:latin typeface="Cambria Math" panose="02040503050406030204" pitchFamily="18" charset="0"/>
                            </a:rPr>
                            <m:t>Time</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between</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successive</m:t>
                          </m:r>
                          <m:r>
                            <m:rPr>
                              <m:nor/>
                            </m:rPr>
                            <a:rPr lang="en-BM" i="0">
                              <a:solidFill>
                                <a:srgbClr val="000000"/>
                              </a:solidFill>
                              <a:latin typeface="Cambria Math" panose="02040503050406030204" pitchFamily="18" charset="0"/>
                            </a:rPr>
                            <m:t> </m:t>
                          </m:r>
                          <m:r>
                            <m:rPr>
                              <m:nor/>
                            </m:rPr>
                            <a:rPr lang="en-BM" i="0">
                              <a:solidFill>
                                <a:srgbClr val="000000"/>
                              </a:solidFill>
                              <a:latin typeface="Cambria Math" panose="02040503050406030204" pitchFamily="18" charset="0"/>
                            </a:rPr>
                            <m:t>collisions</m:t>
                          </m:r>
                        </m:den>
                      </m:f>
                    </m:oMath>
                  </m:oMathPara>
                </a14:m>
                <a:br>
                  <a:rPr lang="en-BM" i="1" dirty="0">
                    <a:solidFill>
                      <a:srgbClr val="000000"/>
                    </a:solidFill>
                    <a:latin typeface="Cambria Math" panose="02040503050406030204" pitchFamily="18" charset="0"/>
                  </a:rPr>
                </a:br>
                <a:br>
                  <a:rPr lang="en-BM"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𝐹</m:t>
                      </m:r>
                      <m:r>
                        <a:rPr lang="en-BM" i="1">
                          <a:solidFill>
                            <a:srgbClr val="000000"/>
                          </a:solidFill>
                          <a:latin typeface="Cambria Math" panose="02040503050406030204" pitchFamily="18" charset="0"/>
                        </a:rPr>
                        <m:t>=</m:t>
                      </m:r>
                      <m:f>
                        <m:fPr>
                          <m:ctrlPr>
                            <a:rPr lang="en-BM" i="1">
                              <a:solidFill>
                                <a:srgbClr val="000000"/>
                              </a:solidFill>
                              <a:latin typeface="Cambria Math" panose="02040503050406030204" pitchFamily="18" charset="0"/>
                            </a:rPr>
                          </m:ctrlPr>
                        </m:fPr>
                        <m:num>
                          <m:d>
                            <m:dPr>
                              <m:ctrlPr>
                                <a:rPr lang="en-BM" i="1">
                                  <a:solidFill>
                                    <a:srgbClr val="000000"/>
                                  </a:solidFill>
                                  <a:latin typeface="Cambria Math" panose="02040503050406030204" pitchFamily="18" charset="0"/>
                                </a:rPr>
                              </m:ctrlPr>
                            </m:dPr>
                            <m:e>
                              <m:r>
                                <a:rPr lang="en-BM" i="1">
                                  <a:solidFill>
                                    <a:srgbClr val="000000"/>
                                  </a:solidFill>
                                  <a:latin typeface="Cambria Math" panose="02040503050406030204" pitchFamily="18" charset="0"/>
                                </a:rPr>
                                <m:t>−</m:t>
                              </m:r>
                              <m:r>
                                <a:rPr lang="en-BM" i="1">
                                  <a:solidFill>
                                    <a:srgbClr val="000000"/>
                                  </a:solidFill>
                                  <a:latin typeface="Cambria Math" panose="02040503050406030204" pitchFamily="18" charset="0"/>
                                </a:rPr>
                                <m:t>𝑚𝑣</m:t>
                              </m:r>
                            </m:e>
                          </m:d>
                          <m:r>
                            <a:rPr lang="en-BM" i="1">
                              <a:solidFill>
                                <a:srgbClr val="000000"/>
                              </a:solidFill>
                              <a:latin typeface="Cambria Math" panose="02040503050406030204" pitchFamily="18" charset="0"/>
                            </a:rPr>
                            <m:t>−</m:t>
                          </m:r>
                          <m:d>
                            <m:dPr>
                              <m:ctrlPr>
                                <a:rPr lang="en-BM" i="1">
                                  <a:solidFill>
                                    <a:srgbClr val="000000"/>
                                  </a:solidFill>
                                  <a:latin typeface="Cambria Math" panose="02040503050406030204" pitchFamily="18" charset="0"/>
                                </a:rPr>
                              </m:ctrlPr>
                            </m:dPr>
                            <m:e>
                              <m:r>
                                <a:rPr lang="en-BM" i="1">
                                  <a:solidFill>
                                    <a:srgbClr val="000000"/>
                                  </a:solidFill>
                                  <a:latin typeface="Cambria Math" panose="02040503050406030204" pitchFamily="18" charset="0"/>
                                </a:rPr>
                                <m:t>+</m:t>
                              </m:r>
                              <m:r>
                                <a:rPr lang="en-BM" i="1">
                                  <a:solidFill>
                                    <a:srgbClr val="000000"/>
                                  </a:solidFill>
                                  <a:latin typeface="Cambria Math" panose="02040503050406030204" pitchFamily="18" charset="0"/>
                                </a:rPr>
                                <m:t>𝑚𝑣</m:t>
                              </m:r>
                            </m:e>
                          </m:d>
                        </m:num>
                        <m:den>
                          <m:f>
                            <m:fPr>
                              <m:type m:val="lin"/>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2</m:t>
                              </m:r>
                              <m:r>
                                <a:rPr lang="en-BM" i="1">
                                  <a:solidFill>
                                    <a:srgbClr val="000000"/>
                                  </a:solidFill>
                                  <a:latin typeface="Cambria Math" panose="02040503050406030204" pitchFamily="18" charset="0"/>
                                </a:rPr>
                                <m:t>𝐿</m:t>
                              </m:r>
                            </m:num>
                            <m:den>
                              <m:r>
                                <a:rPr lang="en-BM" i="1">
                                  <a:solidFill>
                                    <a:srgbClr val="000000"/>
                                  </a:solidFill>
                                  <a:latin typeface="Cambria Math" panose="02040503050406030204" pitchFamily="18" charset="0"/>
                                </a:rPr>
                                <m:t>𝑣</m:t>
                              </m:r>
                            </m:den>
                          </m:f>
                        </m:den>
                      </m:f>
                      <m:r>
                        <a:rPr lang="en-BM" i="1">
                          <a:solidFill>
                            <a:srgbClr val="000000"/>
                          </a:solidFill>
                          <a:latin typeface="Cambria Math" panose="02040503050406030204" pitchFamily="18" charset="0"/>
                        </a:rPr>
                        <m:t>=</m:t>
                      </m:r>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m:t>
                          </m:r>
                          <m:r>
                            <a:rPr lang="en-BM" i="1">
                              <a:solidFill>
                                <a:srgbClr val="000000"/>
                              </a:solidFill>
                              <a:latin typeface="Cambria Math" panose="02040503050406030204" pitchFamily="18" charset="0"/>
                            </a:rPr>
                            <m:t>𝑚</m:t>
                          </m:r>
                          <m:sSup>
                            <m:sSupPr>
                              <m:ctrlPr>
                                <a:rPr lang="en-BM" i="1">
                                  <a:solidFill>
                                    <a:srgbClr val="000000"/>
                                  </a:solidFill>
                                  <a:latin typeface="Cambria Math" panose="02040503050406030204" pitchFamily="18" charset="0"/>
                                </a:rPr>
                              </m:ctrlPr>
                            </m:sSupPr>
                            <m:e>
                              <m:r>
                                <a:rPr lang="en-BM" i="1">
                                  <a:solidFill>
                                    <a:srgbClr val="000000"/>
                                  </a:solidFill>
                                  <a:latin typeface="Cambria Math" panose="02040503050406030204" pitchFamily="18" charset="0"/>
                                </a:rPr>
                                <m:t>𝑣</m:t>
                              </m:r>
                            </m:e>
                            <m:sup>
                              <m:r>
                                <a:rPr lang="en-BM" i="1">
                                  <a:solidFill>
                                    <a:srgbClr val="000000"/>
                                  </a:solidFill>
                                  <a:latin typeface="Cambria Math" panose="02040503050406030204" pitchFamily="18" charset="0"/>
                                </a:rPr>
                                <m:t>2</m:t>
                              </m:r>
                            </m:sup>
                          </m:sSup>
                        </m:num>
                        <m:den>
                          <m:r>
                            <a:rPr lang="en-BM" i="1">
                              <a:solidFill>
                                <a:srgbClr val="000000"/>
                              </a:solidFill>
                              <a:latin typeface="Cambria Math" panose="02040503050406030204" pitchFamily="18" charset="0"/>
                            </a:rPr>
                            <m:t>𝐿</m:t>
                          </m:r>
                        </m:den>
                      </m:f>
                    </m:oMath>
                  </m:oMathPara>
                </a14:m>
                <a:endParaRPr lang="en-BM" dirty="0"/>
              </a:p>
            </p:txBody>
          </p:sp>
        </mc:Choice>
        <mc:Fallback>
          <p:sp>
            <p:nvSpPr>
              <p:cNvPr id="16386" name="Object 6"/>
              <p:cNvSpPr txBox="1">
                <a:spLocks noRot="1" noChangeAspect="1" noMove="1" noResize="1" noEditPoints="1" noAdjustHandles="1" noChangeArrowheads="1" noChangeShapeType="1" noTextEdit="1"/>
              </p:cNvSpPr>
              <p:nvPr/>
            </p:nvSpPr>
            <p:spPr bwMode="auto">
              <a:xfrm>
                <a:off x="4204335" y="4510136"/>
                <a:ext cx="6395720" cy="1778000"/>
              </a:xfrm>
              <a:prstGeom prst="rect">
                <a:avLst/>
              </a:prstGeom>
              <a:blipFill>
                <a:blip r:embed="rId3"/>
                <a:stretch>
                  <a:fillRect/>
                </a:stretch>
              </a:blipFill>
            </p:spPr>
            <p:txBody>
              <a:bodyPr/>
              <a:lstStyle/>
              <a:p>
                <a:r>
                  <a:rPr lang="en-BM">
                    <a:noFill/>
                  </a:rPr>
                  <a:t> </a:t>
                </a:r>
              </a:p>
            </p:txBody>
          </p:sp>
        </mc:Fallback>
      </mc:AlternateContent>
      <mc:AlternateContent xmlns:mc="http://schemas.openxmlformats.org/markup-compatibility/2006">
        <mc:Choice xmlns:a14="http://schemas.microsoft.com/office/drawing/2010/main" Requires="a14">
          <p:sp>
            <p:nvSpPr>
              <p:cNvPr id="16387" name="Object 7"/>
              <p:cNvSpPr txBox="1"/>
              <p:nvPr/>
            </p:nvSpPr>
            <p:spPr bwMode="auto">
              <a:xfrm>
                <a:off x="5142865" y="3563608"/>
                <a:ext cx="3149600" cy="728663"/>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nary>
                        <m:naryPr>
                          <m:chr m:val="∑"/>
                          <m:subHide m:val="on"/>
                          <m:supHide m:val="on"/>
                          <m:ctrlPr>
                            <a:rPr lang="en-BM" sz="2000" i="1">
                              <a:solidFill>
                                <a:srgbClr val="000000"/>
                              </a:solidFill>
                              <a:latin typeface="Cambria Math" panose="02040503050406030204" pitchFamily="18" charset="0"/>
                            </a:rPr>
                          </m:ctrlPr>
                        </m:naryPr>
                        <m:sub/>
                        <m:sup/>
                        <m:e>
                          <m:r>
                            <a:rPr lang="en-BM" sz="2000" i="1">
                              <a:solidFill>
                                <a:srgbClr val="000000"/>
                              </a:solidFill>
                              <a:latin typeface="Cambria Math" panose="02040503050406030204" pitchFamily="18" charset="0"/>
                            </a:rPr>
                            <m:t>𝐹</m:t>
                          </m:r>
                          <m:r>
                            <a:rPr lang="en-BM" sz="2000" i="1">
                              <a:solidFill>
                                <a:srgbClr val="000000"/>
                              </a:solidFill>
                              <a:latin typeface="Cambria Math" panose="02040503050406030204" pitchFamily="18" charset="0"/>
                            </a:rPr>
                            <m:t>=</m:t>
                          </m:r>
                          <m:r>
                            <a:rPr lang="en-BM" sz="2000" i="1">
                              <a:solidFill>
                                <a:srgbClr val="000000"/>
                              </a:solidFill>
                              <a:latin typeface="Cambria Math" panose="02040503050406030204" pitchFamily="18" charset="0"/>
                            </a:rPr>
                            <m:t>𝑚𝑎</m:t>
                          </m:r>
                          <m:r>
                            <a:rPr lang="en-BM" sz="2000" i="1">
                              <a:solidFill>
                                <a:srgbClr val="000000"/>
                              </a:solidFill>
                              <a:latin typeface="Cambria Math" panose="02040503050406030204" pitchFamily="18" charset="0"/>
                            </a:rPr>
                            <m:t>=</m:t>
                          </m:r>
                          <m:r>
                            <a:rPr lang="en-BM" sz="2000" i="1">
                              <a:solidFill>
                                <a:srgbClr val="000000"/>
                              </a:solidFill>
                              <a:latin typeface="Cambria Math" panose="02040503050406030204" pitchFamily="18" charset="0"/>
                            </a:rPr>
                            <m:t>𝑚</m:t>
                          </m:r>
                          <m:f>
                            <m:fPr>
                              <m:ctrlPr>
                                <a:rPr lang="en-BM" sz="2000" i="1">
                                  <a:solidFill>
                                    <a:srgbClr val="000000"/>
                                  </a:solidFill>
                                  <a:latin typeface="Cambria Math" panose="02040503050406030204" pitchFamily="18" charset="0"/>
                                </a:rPr>
                              </m:ctrlPr>
                            </m:fPr>
                            <m:num>
                              <m:r>
                                <m:rPr>
                                  <m:sty m:val="p"/>
                                </m:rPr>
                                <a:rPr lang="en-BM" sz="2000" i="1">
                                  <a:solidFill>
                                    <a:srgbClr val="000000"/>
                                  </a:solidFill>
                                  <a:latin typeface="Cambria Math" panose="02040503050406030204" pitchFamily="18" charset="0"/>
                                </a:rPr>
                                <m:t>Δ</m:t>
                              </m:r>
                              <m:r>
                                <a:rPr lang="en-BM" sz="2000" i="1">
                                  <a:solidFill>
                                    <a:srgbClr val="000000"/>
                                  </a:solidFill>
                                  <a:latin typeface="Cambria Math" panose="02040503050406030204" pitchFamily="18" charset="0"/>
                                </a:rPr>
                                <m:t>𝑣</m:t>
                              </m:r>
                            </m:num>
                            <m:den>
                              <m:r>
                                <m:rPr>
                                  <m:sty m:val="p"/>
                                </m:rPr>
                                <a:rPr lang="en-BM" sz="2000" i="1">
                                  <a:solidFill>
                                    <a:srgbClr val="000000"/>
                                  </a:solidFill>
                                  <a:latin typeface="Cambria Math" panose="02040503050406030204" pitchFamily="18" charset="0"/>
                                </a:rPr>
                                <m:t>Δ</m:t>
                              </m:r>
                              <m:r>
                                <a:rPr lang="en-BM" sz="2000" i="1">
                                  <a:solidFill>
                                    <a:srgbClr val="000000"/>
                                  </a:solidFill>
                                  <a:latin typeface="Cambria Math" panose="02040503050406030204" pitchFamily="18" charset="0"/>
                                </a:rPr>
                                <m:t>𝑡</m:t>
                              </m:r>
                            </m:den>
                          </m:f>
                        </m:e>
                      </m:nary>
                      <m:r>
                        <a:rPr lang="en-BM" sz="2000" i="1">
                          <a:solidFill>
                            <a:srgbClr val="000000"/>
                          </a:solidFill>
                          <a:latin typeface="Cambria Math" panose="02040503050406030204" pitchFamily="18" charset="0"/>
                        </a:rPr>
                        <m:t>=</m:t>
                      </m:r>
                      <m:f>
                        <m:fPr>
                          <m:ctrlPr>
                            <a:rPr lang="en-BM" sz="2000" i="1">
                              <a:solidFill>
                                <a:srgbClr val="000000"/>
                              </a:solidFill>
                              <a:latin typeface="Cambria Math" panose="02040503050406030204" pitchFamily="18" charset="0"/>
                            </a:rPr>
                          </m:ctrlPr>
                        </m:fPr>
                        <m:num>
                          <m:r>
                            <m:rPr>
                              <m:sty m:val="p"/>
                            </m:rPr>
                            <a:rPr lang="en-BM" sz="2000" i="1">
                              <a:solidFill>
                                <a:srgbClr val="000000"/>
                              </a:solidFill>
                              <a:latin typeface="Cambria Math" panose="02040503050406030204" pitchFamily="18" charset="0"/>
                            </a:rPr>
                            <m:t>Δ</m:t>
                          </m:r>
                          <m:d>
                            <m:dPr>
                              <m:ctrlPr>
                                <a:rPr lang="en-BM" sz="2000" i="1">
                                  <a:solidFill>
                                    <a:srgbClr val="000000"/>
                                  </a:solidFill>
                                  <a:latin typeface="Cambria Math" panose="02040503050406030204" pitchFamily="18" charset="0"/>
                                </a:rPr>
                              </m:ctrlPr>
                            </m:dPr>
                            <m:e>
                              <m:r>
                                <a:rPr lang="en-BM" sz="2000" i="1">
                                  <a:solidFill>
                                    <a:srgbClr val="000000"/>
                                  </a:solidFill>
                                  <a:latin typeface="Cambria Math" panose="02040503050406030204" pitchFamily="18" charset="0"/>
                                </a:rPr>
                                <m:t>𝑚𝑣</m:t>
                              </m:r>
                            </m:e>
                          </m:d>
                        </m:num>
                        <m:den>
                          <m:r>
                            <m:rPr>
                              <m:sty m:val="p"/>
                            </m:rPr>
                            <a:rPr lang="en-BM" sz="2000" i="1">
                              <a:solidFill>
                                <a:srgbClr val="000000"/>
                              </a:solidFill>
                              <a:latin typeface="Cambria Math" panose="02040503050406030204" pitchFamily="18" charset="0"/>
                            </a:rPr>
                            <m:t>Δ</m:t>
                          </m:r>
                          <m:r>
                            <a:rPr lang="en-BM" sz="2000" i="1">
                              <a:solidFill>
                                <a:srgbClr val="000000"/>
                              </a:solidFill>
                              <a:latin typeface="Cambria Math" panose="02040503050406030204" pitchFamily="18" charset="0"/>
                            </a:rPr>
                            <m:t>𝑡</m:t>
                          </m:r>
                        </m:den>
                      </m:f>
                    </m:oMath>
                  </m:oMathPara>
                </a14:m>
                <a:endParaRPr lang="en-BM" sz="2000" dirty="0"/>
              </a:p>
            </p:txBody>
          </p:sp>
        </mc:Choice>
        <mc:Fallback>
          <p:sp>
            <p:nvSpPr>
              <p:cNvPr id="16387" name="Object 7"/>
              <p:cNvSpPr txBox="1">
                <a:spLocks noRot="1" noChangeAspect="1" noMove="1" noResize="1" noEditPoints="1" noAdjustHandles="1" noChangeArrowheads="1" noChangeShapeType="1" noTextEdit="1"/>
              </p:cNvSpPr>
              <p:nvPr/>
            </p:nvSpPr>
            <p:spPr bwMode="auto">
              <a:xfrm>
                <a:off x="5142865" y="3563608"/>
                <a:ext cx="3149600" cy="728663"/>
              </a:xfrm>
              <a:prstGeom prst="rect">
                <a:avLst/>
              </a:prstGeom>
              <a:blipFill>
                <a:blip r:embed="rId4"/>
                <a:stretch>
                  <a:fillRect/>
                </a:stretch>
              </a:blipFill>
            </p:spPr>
            <p:txBody>
              <a:bodyPr/>
              <a:lstStyle/>
              <a:p>
                <a:r>
                  <a:rPr lang="en-BM">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095750" y="839080"/>
                <a:ext cx="5759450" cy="2724528"/>
              </a:xfrm>
              <a:prstGeom prst="rect">
                <a:avLst/>
              </a:prstGeom>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 pressure that a gas exerts is caused by the collisions of its molecules with the walls of the </a:t>
                </a:r>
                <a:r>
                  <a:rPr lang="en-GB" dirty="0">
                    <a:latin typeface="Open Sans" panose="020B0606030504020204" pitchFamily="34" charset="0"/>
                    <a:ea typeface="Open Sans" panose="020B0606030504020204" pitchFamily="34" charset="0"/>
                    <a:cs typeface="Open Sans" panose="020B0606030504020204" pitchFamily="34" charset="0"/>
                  </a:rPr>
                  <a:t>container.</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The time </a:t>
                </a:r>
                <a:r>
                  <a:rPr lang="en-US" i="1" dirty="0">
                    <a:latin typeface="Open Sans" panose="020B0606030504020204" pitchFamily="34" charset="0"/>
                    <a:ea typeface="Open Sans" panose="020B0606030504020204" pitchFamily="34" charset="0"/>
                    <a:cs typeface="Open Sans" panose="020B0606030504020204" pitchFamily="34" charset="0"/>
                  </a:rPr>
                  <a:t>t </a:t>
                </a:r>
                <a:r>
                  <a:rPr lang="en-US" dirty="0">
                    <a:latin typeface="Open Sans" panose="020B0606030504020204" pitchFamily="34" charset="0"/>
                    <a:ea typeface="Open Sans" panose="020B0606030504020204" pitchFamily="34" charset="0"/>
                    <a:cs typeface="Open Sans" panose="020B0606030504020204" pitchFamily="34" charset="0"/>
                  </a:rPr>
                  <a:t>between collisions with the right wall is the round-trip distance 2</a:t>
                </a:r>
                <a:r>
                  <a:rPr lang="en-US" i="1" dirty="0">
                    <a:latin typeface="Open Sans" panose="020B0606030504020204" pitchFamily="34" charset="0"/>
                    <a:ea typeface="Open Sans" panose="020B0606030504020204" pitchFamily="34" charset="0"/>
                    <a:cs typeface="Open Sans" panose="020B0606030504020204" pitchFamily="34" charset="0"/>
                  </a:rPr>
                  <a:t>L </a:t>
                </a:r>
                <a:r>
                  <a:rPr lang="en-US" dirty="0">
                    <a:latin typeface="Open Sans" panose="020B0606030504020204" pitchFamily="34" charset="0"/>
                    <a:ea typeface="Open Sans" panose="020B0606030504020204" pitchFamily="34" charset="0"/>
                    <a:cs typeface="Open Sans" panose="020B0606030504020204" pitchFamily="34" charset="0"/>
                  </a:rPr>
                  <a:t>divided by the speed of the particle; that i</a:t>
                </a:r>
                <a:r>
                  <a:rPr lang="en-GB" dirty="0">
                    <a:latin typeface="Open Sans" panose="020B0606030504020204" pitchFamily="34" charset="0"/>
                    <a:ea typeface="Open Sans" panose="020B0606030504020204" pitchFamily="34" charset="0"/>
                    <a:cs typeface="Open Sans" panose="020B0606030504020204" pitchFamily="34" charset="0"/>
                  </a:rPr>
                  <a:t>s, </a:t>
                </a:r>
              </a:p>
              <a:p>
                <a:endParaRPr lang="en-GB" i="1" dirty="0">
                  <a:latin typeface="Open Sans" panose="020B0606030504020204" pitchFamily="34" charset="0"/>
                  <a:ea typeface="Open Sans" panose="020B0606030504020204" pitchFamily="34" charset="0"/>
                  <a:cs typeface="Open Sans" panose="020B0606030504020204" pitchFamily="34" charset="0"/>
                </a:endParaRPr>
              </a:p>
              <a:p>
                <a:r>
                  <a:rPr lang="en-GB" i="1"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000" b="0" i="1" smtClean="0">
                        <a:latin typeface="Cambria Math" panose="02040503050406030204" pitchFamily="18" charset="0"/>
                        <a:ea typeface="Open Sans" panose="020B0606030504020204" pitchFamily="34" charset="0"/>
                        <a:cs typeface="Open Sans" panose="020B0606030504020204" pitchFamily="34" charset="0"/>
                      </a:rPr>
                      <m:t>𝑡</m:t>
                    </m:r>
                    <m:r>
                      <a:rPr lang="en-US" sz="2000" b="0" i="1" smtClean="0">
                        <a:latin typeface="Cambria Math" panose="02040503050406030204" pitchFamily="18" charset="0"/>
                        <a:ea typeface="Open Sans" panose="020B0606030504020204" pitchFamily="34" charset="0"/>
                        <a:cs typeface="Open Sans" panose="020B0606030504020204" pitchFamily="34" charset="0"/>
                      </a:rPr>
                      <m:t>= </m:t>
                    </m:r>
                    <m:f>
                      <m:fPr>
                        <m:ctrlPr>
                          <a:rPr lang="en-US" sz="2000" b="0" i="1" smtClean="0">
                            <a:latin typeface="Cambria Math" panose="02040503050406030204" pitchFamily="18" charset="0"/>
                            <a:ea typeface="Open Sans" panose="020B0606030504020204" pitchFamily="34" charset="0"/>
                            <a:cs typeface="Open Sans" panose="020B0606030504020204" pitchFamily="34" charset="0"/>
                          </a:rPr>
                        </m:ctrlPr>
                      </m:fPr>
                      <m:num>
                        <m:r>
                          <a:rPr lang="en-US" sz="2000" b="0" i="1" smtClean="0">
                            <a:latin typeface="Cambria Math" panose="02040503050406030204" pitchFamily="18" charset="0"/>
                            <a:ea typeface="Open Sans" panose="020B0606030504020204" pitchFamily="34" charset="0"/>
                            <a:cs typeface="Open Sans" panose="020B0606030504020204" pitchFamily="34" charset="0"/>
                          </a:rPr>
                          <m:t>2</m:t>
                        </m:r>
                        <m:r>
                          <a:rPr lang="en-US" sz="2000" b="0" i="1" smtClean="0">
                            <a:latin typeface="Cambria Math" panose="02040503050406030204" pitchFamily="18" charset="0"/>
                            <a:ea typeface="Open Sans" panose="020B0606030504020204" pitchFamily="34" charset="0"/>
                            <a:cs typeface="Open Sans" panose="020B0606030504020204" pitchFamily="34" charset="0"/>
                          </a:rPr>
                          <m:t>𝐿</m:t>
                        </m:r>
                      </m:num>
                      <m:den>
                        <m:r>
                          <a:rPr lang="en-US" sz="2000" b="0" i="1" smtClean="0">
                            <a:latin typeface="Cambria Math" panose="02040503050406030204" pitchFamily="18" charset="0"/>
                            <a:ea typeface="Open Sans" panose="020B0606030504020204" pitchFamily="34" charset="0"/>
                            <a:cs typeface="Open Sans" panose="020B0606030504020204" pitchFamily="34" charset="0"/>
                          </a:rPr>
                          <m:t>𝑣</m:t>
                        </m:r>
                      </m:den>
                    </m:f>
                  </m:oMath>
                </a14:m>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095750" y="839080"/>
                <a:ext cx="5759450" cy="2724528"/>
              </a:xfrm>
              <a:prstGeom prst="rect">
                <a:avLst/>
              </a:prstGeom>
              <a:blipFill>
                <a:blip r:embed="rId5"/>
                <a:stretch>
                  <a:fillRect l="-952" t="-1342"/>
                </a:stretch>
              </a:blipFill>
            </p:spPr>
            <p:txBody>
              <a:bodyPr/>
              <a:lstStyle/>
              <a:p>
                <a:r>
                  <a:rPr lang="en-BM">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3" descr="F1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635001"/>
            <a:ext cx="29718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7410" name="Object 4"/>
              <p:cNvSpPr txBox="1"/>
              <p:nvPr/>
            </p:nvSpPr>
            <p:spPr bwMode="auto">
              <a:xfrm>
                <a:off x="6629401" y="914400"/>
                <a:ext cx="1179513" cy="84613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BM" i="1">
                          <a:solidFill>
                            <a:srgbClr val="000000"/>
                          </a:solidFill>
                          <a:latin typeface="Cambria Math" panose="02040503050406030204" pitchFamily="18" charset="0"/>
                        </a:rPr>
                        <m:t>𝐹</m:t>
                      </m:r>
                      <m:r>
                        <a:rPr lang="en-BM" i="1">
                          <a:solidFill>
                            <a:srgbClr val="000000"/>
                          </a:solidFill>
                          <a:latin typeface="Cambria Math" panose="02040503050406030204" pitchFamily="18" charset="0"/>
                        </a:rPr>
                        <m:t>=</m:t>
                      </m:r>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𝑚</m:t>
                          </m:r>
                          <m:sSup>
                            <m:sSupPr>
                              <m:ctrlPr>
                                <a:rPr lang="en-BM" i="1">
                                  <a:solidFill>
                                    <a:srgbClr val="000000"/>
                                  </a:solidFill>
                                  <a:latin typeface="Cambria Math" panose="02040503050406030204" pitchFamily="18" charset="0"/>
                                </a:rPr>
                              </m:ctrlPr>
                            </m:sSupPr>
                            <m:e>
                              <m:r>
                                <a:rPr lang="en-BM" i="1">
                                  <a:solidFill>
                                    <a:srgbClr val="000000"/>
                                  </a:solidFill>
                                  <a:latin typeface="Cambria Math" panose="02040503050406030204" pitchFamily="18" charset="0"/>
                                </a:rPr>
                                <m:t>𝑣</m:t>
                              </m:r>
                            </m:e>
                            <m:sup>
                              <m:r>
                                <a:rPr lang="en-BM" i="1">
                                  <a:solidFill>
                                    <a:srgbClr val="000000"/>
                                  </a:solidFill>
                                  <a:latin typeface="Cambria Math" panose="02040503050406030204" pitchFamily="18" charset="0"/>
                                </a:rPr>
                                <m:t>2</m:t>
                              </m:r>
                            </m:sup>
                          </m:sSup>
                        </m:num>
                        <m:den>
                          <m:r>
                            <a:rPr lang="en-BM" i="1">
                              <a:solidFill>
                                <a:srgbClr val="000000"/>
                              </a:solidFill>
                              <a:latin typeface="Cambria Math" panose="02040503050406030204" pitchFamily="18" charset="0"/>
                            </a:rPr>
                            <m:t>𝐿</m:t>
                          </m:r>
                        </m:den>
                      </m:f>
                    </m:oMath>
                  </m:oMathPara>
                </a14:m>
                <a:endParaRPr lang="en-BM"/>
              </a:p>
            </p:txBody>
          </p:sp>
        </mc:Choice>
        <mc:Fallback xmlns="">
          <p:sp>
            <p:nvSpPr>
              <p:cNvPr id="17410" name="Object 4"/>
              <p:cNvSpPr txBox="1">
                <a:spLocks noRot="1" noChangeAspect="1" noMove="1" noResize="1" noEditPoints="1" noAdjustHandles="1" noChangeArrowheads="1" noChangeShapeType="1" noTextEdit="1"/>
              </p:cNvSpPr>
              <p:nvPr/>
            </p:nvSpPr>
            <p:spPr bwMode="auto">
              <a:xfrm>
                <a:off x="6629401" y="914400"/>
                <a:ext cx="1179513" cy="846138"/>
              </a:xfrm>
              <a:prstGeom prst="rect">
                <a:avLst/>
              </a:prstGeom>
              <a:blipFill>
                <a:blip r:embed="rId3"/>
                <a:stretch>
                  <a:fillRect/>
                </a:stretch>
              </a:blipFill>
            </p:spPr>
            <p:txBody>
              <a:bodyPr/>
              <a:lstStyle/>
              <a:p>
                <a:r>
                  <a:rPr lang="en-BM">
                    <a:noFill/>
                  </a:rPr>
                  <a:t> </a:t>
                </a:r>
              </a:p>
            </p:txBody>
          </p:sp>
        </mc:Fallback>
      </mc:AlternateContent>
      <p:sp>
        <p:nvSpPr>
          <p:cNvPr id="14343" name="Text Box 5"/>
          <p:cNvSpPr txBox="1">
            <a:spLocks noChangeArrowheads="1"/>
          </p:cNvSpPr>
          <p:nvPr/>
        </p:nvSpPr>
        <p:spPr bwMode="auto">
          <a:xfrm>
            <a:off x="5105400" y="457200"/>
            <a:ext cx="4161588" cy="369332"/>
          </a:xfrm>
          <a:prstGeom prst="rect">
            <a:avLst/>
          </a:prstGeom>
          <a:noFill/>
          <a:ln w="9525">
            <a:noFill/>
            <a:miter lim="800000"/>
            <a:headEnd/>
            <a:tailEnd/>
          </a:ln>
        </p:spPr>
        <p:txBody>
          <a:bodyPr wrap="none">
            <a:spAutoFit/>
          </a:bodyPr>
          <a:lstStyle/>
          <a:p>
            <a:pPr>
              <a:defRPr/>
            </a:pPr>
            <a:r>
              <a:rPr lang="en-US"/>
              <a:t>For a single molecule, the average force is:</a:t>
            </a:r>
          </a:p>
        </p:txBody>
      </p:sp>
      <p:sp>
        <p:nvSpPr>
          <p:cNvPr id="14344" name="Text Box 6"/>
          <p:cNvSpPr txBox="1">
            <a:spLocks noChangeArrowheads="1"/>
          </p:cNvSpPr>
          <p:nvPr/>
        </p:nvSpPr>
        <p:spPr bwMode="auto">
          <a:xfrm>
            <a:off x="5181600" y="1905000"/>
            <a:ext cx="3695114" cy="369332"/>
          </a:xfrm>
          <a:prstGeom prst="rect">
            <a:avLst/>
          </a:prstGeom>
          <a:noFill/>
          <a:ln w="9525">
            <a:noFill/>
            <a:miter lim="800000"/>
            <a:headEnd/>
            <a:tailEnd/>
          </a:ln>
        </p:spPr>
        <p:txBody>
          <a:bodyPr wrap="none">
            <a:spAutoFit/>
          </a:bodyPr>
          <a:lstStyle/>
          <a:p>
            <a:pPr>
              <a:defRPr/>
            </a:pPr>
            <a:r>
              <a:rPr lang="en-US" dirty="0"/>
              <a:t>For N molecules, the average force is:</a:t>
            </a:r>
          </a:p>
        </p:txBody>
      </p:sp>
      <mc:AlternateContent xmlns:mc="http://schemas.openxmlformats.org/markup-compatibility/2006" xmlns:a14="http://schemas.microsoft.com/office/drawing/2010/main">
        <mc:Choice Requires="a14">
          <p:sp>
            <p:nvSpPr>
              <p:cNvPr id="17411" name="Object 7"/>
              <p:cNvSpPr txBox="1"/>
              <p:nvPr/>
            </p:nvSpPr>
            <p:spPr bwMode="auto">
              <a:xfrm>
                <a:off x="6096000" y="2514601"/>
                <a:ext cx="2076450" cy="10779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BM" i="1">
                          <a:solidFill>
                            <a:srgbClr val="000000"/>
                          </a:solidFill>
                          <a:latin typeface="Cambria Math" panose="02040503050406030204" pitchFamily="18" charset="0"/>
                        </a:rPr>
                        <m:t>𝐹</m:t>
                      </m:r>
                      <m:r>
                        <a:rPr lang="en-BM" i="1">
                          <a:solidFill>
                            <a:srgbClr val="000000"/>
                          </a:solidFill>
                          <a:latin typeface="Cambria Math" panose="02040503050406030204" pitchFamily="18" charset="0"/>
                        </a:rPr>
                        <m:t>=</m:t>
                      </m:r>
                      <m:d>
                        <m:dPr>
                          <m:ctrlPr>
                            <a:rPr lang="en-BM" i="1">
                              <a:solidFill>
                                <a:srgbClr val="000000"/>
                              </a:solidFill>
                              <a:latin typeface="Cambria Math" panose="02040503050406030204" pitchFamily="18" charset="0"/>
                            </a:rPr>
                          </m:ctrlPr>
                        </m:dPr>
                        <m:e>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𝑁</m:t>
                              </m:r>
                            </m:num>
                            <m:den>
                              <m:r>
                                <a:rPr lang="en-BM" i="1">
                                  <a:solidFill>
                                    <a:srgbClr val="000000"/>
                                  </a:solidFill>
                                  <a:latin typeface="Cambria Math" panose="02040503050406030204" pitchFamily="18" charset="0"/>
                                </a:rPr>
                                <m:t>3</m:t>
                              </m:r>
                            </m:den>
                          </m:f>
                        </m:e>
                      </m:d>
                      <m:d>
                        <m:dPr>
                          <m:ctrlPr>
                            <a:rPr lang="en-BM" i="1">
                              <a:solidFill>
                                <a:srgbClr val="000000"/>
                              </a:solidFill>
                              <a:latin typeface="Cambria Math" panose="02040503050406030204" pitchFamily="18" charset="0"/>
                            </a:rPr>
                          </m:ctrlPr>
                        </m:dPr>
                        <m:e>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𝑚</m:t>
                              </m:r>
                              <m:bar>
                                <m:barPr>
                                  <m:pos m:val="top"/>
                                  <m:ctrlPr>
                                    <a:rPr lang="en-BM" i="1">
                                      <a:solidFill>
                                        <a:srgbClr val="000000"/>
                                      </a:solidFill>
                                      <a:latin typeface="Cambria Math" panose="02040503050406030204" pitchFamily="18" charset="0"/>
                                    </a:rPr>
                                  </m:ctrlPr>
                                </m:barPr>
                                <m:e>
                                  <m:sSup>
                                    <m:sSupPr>
                                      <m:ctrlPr>
                                        <a:rPr lang="en-BM" i="1">
                                          <a:solidFill>
                                            <a:srgbClr val="000000"/>
                                          </a:solidFill>
                                          <a:latin typeface="Cambria Math" panose="02040503050406030204" pitchFamily="18" charset="0"/>
                                        </a:rPr>
                                      </m:ctrlPr>
                                    </m:sSupPr>
                                    <m:e>
                                      <m:r>
                                        <a:rPr lang="en-BM" i="1">
                                          <a:solidFill>
                                            <a:srgbClr val="000000"/>
                                          </a:solidFill>
                                          <a:latin typeface="Cambria Math" panose="02040503050406030204" pitchFamily="18" charset="0"/>
                                        </a:rPr>
                                        <m:t>𝑣</m:t>
                                      </m:r>
                                    </m:e>
                                    <m:sup>
                                      <m:r>
                                        <a:rPr lang="en-BM" i="1">
                                          <a:solidFill>
                                            <a:srgbClr val="000000"/>
                                          </a:solidFill>
                                          <a:latin typeface="Cambria Math" panose="02040503050406030204" pitchFamily="18" charset="0"/>
                                        </a:rPr>
                                        <m:t>2</m:t>
                                      </m:r>
                                    </m:sup>
                                  </m:sSup>
                                </m:e>
                              </m:bar>
                            </m:num>
                            <m:den>
                              <m:r>
                                <a:rPr lang="en-BM" i="1">
                                  <a:solidFill>
                                    <a:srgbClr val="000000"/>
                                  </a:solidFill>
                                  <a:latin typeface="Cambria Math" panose="02040503050406030204" pitchFamily="18" charset="0"/>
                                </a:rPr>
                                <m:t>𝐿</m:t>
                              </m:r>
                            </m:den>
                          </m:f>
                        </m:e>
                      </m:d>
                    </m:oMath>
                  </m:oMathPara>
                </a14:m>
                <a:endParaRPr lang="en-BM"/>
              </a:p>
            </p:txBody>
          </p:sp>
        </mc:Choice>
        <mc:Fallback xmlns="">
          <p:sp>
            <p:nvSpPr>
              <p:cNvPr id="17411" name="Object 7"/>
              <p:cNvSpPr txBox="1">
                <a:spLocks noRot="1" noChangeAspect="1" noMove="1" noResize="1" noEditPoints="1" noAdjustHandles="1" noChangeArrowheads="1" noChangeShapeType="1" noTextEdit="1"/>
              </p:cNvSpPr>
              <p:nvPr/>
            </p:nvSpPr>
            <p:spPr bwMode="auto">
              <a:xfrm>
                <a:off x="6096000" y="2514601"/>
                <a:ext cx="2076450" cy="1077913"/>
              </a:xfrm>
              <a:prstGeom prst="rect">
                <a:avLst/>
              </a:prstGeom>
              <a:blipFill>
                <a:blip r:embed="rId4"/>
                <a:stretch>
                  <a:fillRect/>
                </a:stretch>
              </a:blipFill>
            </p:spPr>
            <p:txBody>
              <a:bodyPr/>
              <a:lstStyle/>
              <a:p>
                <a:r>
                  <a:rPr lang="en-BM">
                    <a:noFill/>
                  </a:rPr>
                  <a:t> </a:t>
                </a:r>
              </a:p>
            </p:txBody>
          </p:sp>
        </mc:Fallback>
      </mc:AlternateContent>
      <p:sp>
        <p:nvSpPr>
          <p:cNvPr id="14345" name="Text Box 8"/>
          <p:cNvSpPr txBox="1">
            <a:spLocks noChangeArrowheads="1"/>
          </p:cNvSpPr>
          <p:nvPr/>
        </p:nvSpPr>
        <p:spPr bwMode="auto">
          <a:xfrm>
            <a:off x="8807656" y="2983370"/>
            <a:ext cx="1701491" cy="584775"/>
          </a:xfrm>
          <a:prstGeom prst="rect">
            <a:avLst/>
          </a:prstGeom>
          <a:noFill/>
          <a:ln w="9525">
            <a:noFill/>
            <a:miter lim="800000"/>
            <a:headEnd/>
            <a:tailEnd/>
          </a:ln>
        </p:spPr>
        <p:txBody>
          <a:bodyPr wrap="none">
            <a:spAutoFit/>
          </a:bodyPr>
          <a:lstStyle/>
          <a:p>
            <a:pPr>
              <a:defRPr/>
            </a:pPr>
            <a:r>
              <a:rPr lang="en-US" sz="1600" dirty="0"/>
              <a:t>root-mean-square</a:t>
            </a:r>
          </a:p>
          <a:p>
            <a:pPr>
              <a:defRPr/>
            </a:pPr>
            <a:r>
              <a:rPr lang="en-US" sz="1600" dirty="0"/>
              <a:t>speed</a:t>
            </a:r>
          </a:p>
        </p:txBody>
      </p:sp>
      <p:sp>
        <p:nvSpPr>
          <p:cNvPr id="14346" name="Freeform 9"/>
          <p:cNvSpPr>
            <a:spLocks/>
          </p:cNvSpPr>
          <p:nvPr/>
        </p:nvSpPr>
        <p:spPr bwMode="auto">
          <a:xfrm>
            <a:off x="7543800" y="2209800"/>
            <a:ext cx="1828800" cy="800100"/>
          </a:xfrm>
          <a:custGeom>
            <a:avLst/>
            <a:gdLst>
              <a:gd name="T0" fmla="*/ 1524000 w 960"/>
              <a:gd name="T1" fmla="*/ 800100 h 504"/>
              <a:gd name="T2" fmla="*/ 457200 w 960"/>
              <a:gd name="T3" fmla="*/ 114300 h 504"/>
              <a:gd name="T4" fmla="*/ 76200 w 960"/>
              <a:gd name="T5" fmla="*/ 114300 h 504"/>
              <a:gd name="T6" fmla="*/ 0 w 960"/>
              <a:gd name="T7" fmla="*/ 342900 h 504"/>
              <a:gd name="T8" fmla="*/ 0 60000 65536"/>
              <a:gd name="T9" fmla="*/ 0 60000 65536"/>
              <a:gd name="T10" fmla="*/ 0 60000 65536"/>
              <a:gd name="T11" fmla="*/ 0 60000 65536"/>
              <a:gd name="T12" fmla="*/ 0 w 960"/>
              <a:gd name="T13" fmla="*/ 0 h 504"/>
              <a:gd name="T14" fmla="*/ 960 w 960"/>
              <a:gd name="T15" fmla="*/ 504 h 504"/>
            </a:gdLst>
            <a:ahLst/>
            <a:cxnLst>
              <a:cxn ang="T8">
                <a:pos x="T0" y="T1"/>
              </a:cxn>
              <a:cxn ang="T9">
                <a:pos x="T2" y="T3"/>
              </a:cxn>
              <a:cxn ang="T10">
                <a:pos x="T4" y="T5"/>
              </a:cxn>
              <a:cxn ang="T11">
                <a:pos x="T6" y="T7"/>
              </a:cxn>
            </a:cxnLst>
            <a:rect l="T12" t="T13" r="T14" b="T15"/>
            <a:pathLst>
              <a:path w="960" h="504">
                <a:moveTo>
                  <a:pt x="960" y="504"/>
                </a:moveTo>
                <a:cubicBezTo>
                  <a:pt x="700" y="324"/>
                  <a:pt x="440" y="144"/>
                  <a:pt x="288" y="72"/>
                </a:cubicBezTo>
                <a:cubicBezTo>
                  <a:pt x="136" y="0"/>
                  <a:pt x="96" y="48"/>
                  <a:pt x="48" y="72"/>
                </a:cubicBezTo>
                <a:cubicBezTo>
                  <a:pt x="0" y="96"/>
                  <a:pt x="0" y="156"/>
                  <a:pt x="0" y="216"/>
                </a:cubicBezTo>
              </a:path>
            </a:pathLst>
          </a:custGeom>
          <a:noFill/>
          <a:ln w="9525">
            <a:solidFill>
              <a:srgbClr val="FF9900"/>
            </a:solidFill>
            <a:round/>
            <a:headEnd/>
            <a:tailEnd type="stealth" w="med" len="med"/>
          </a:ln>
        </p:spPr>
        <p:txBody>
          <a:bodyPr/>
          <a:lstStyle/>
          <a:p>
            <a:pPr>
              <a:defRPr/>
            </a:pPr>
            <a:endParaRPr lang="en-GB"/>
          </a:p>
        </p:txBody>
      </p:sp>
      <mc:AlternateContent xmlns:mc="http://schemas.openxmlformats.org/markup-compatibility/2006">
        <mc:Choice xmlns:a14="http://schemas.microsoft.com/office/drawing/2010/main" Requires="a14">
          <p:sp>
            <p:nvSpPr>
              <p:cNvPr id="17412" name="Object 10"/>
              <p:cNvSpPr txBox="1"/>
              <p:nvPr/>
            </p:nvSpPr>
            <p:spPr bwMode="auto">
              <a:xfrm>
                <a:off x="5781676" y="4612681"/>
                <a:ext cx="3281363" cy="10779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BM" i="1">
                          <a:solidFill>
                            <a:srgbClr val="000000"/>
                          </a:solidFill>
                          <a:latin typeface="Cambria Math" panose="02040503050406030204" pitchFamily="18" charset="0"/>
                        </a:rPr>
                        <m:t>𝑃</m:t>
                      </m:r>
                      <m:r>
                        <a:rPr lang="en-BM" i="1">
                          <a:solidFill>
                            <a:srgbClr val="000000"/>
                          </a:solidFill>
                          <a:latin typeface="Cambria Math" panose="02040503050406030204" pitchFamily="18" charset="0"/>
                        </a:rPr>
                        <m:t>=</m:t>
                      </m:r>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𝐹</m:t>
                          </m:r>
                        </m:num>
                        <m:den>
                          <m:r>
                            <a:rPr lang="en-BM" i="1">
                              <a:solidFill>
                                <a:srgbClr val="000000"/>
                              </a:solidFill>
                              <a:latin typeface="Cambria Math" panose="02040503050406030204" pitchFamily="18" charset="0"/>
                            </a:rPr>
                            <m:t>𝐴</m:t>
                          </m:r>
                        </m:den>
                      </m:f>
                      <m:r>
                        <a:rPr lang="en-BM" i="1">
                          <a:solidFill>
                            <a:srgbClr val="000000"/>
                          </a:solidFill>
                          <a:latin typeface="Cambria Math" panose="02040503050406030204" pitchFamily="18" charset="0"/>
                        </a:rPr>
                        <m:t>=</m:t>
                      </m:r>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𝐹</m:t>
                          </m:r>
                        </m:num>
                        <m:den>
                          <m:sSup>
                            <m:sSupPr>
                              <m:ctrlPr>
                                <a:rPr lang="en-BM" i="1">
                                  <a:solidFill>
                                    <a:srgbClr val="000000"/>
                                  </a:solidFill>
                                  <a:latin typeface="Cambria Math" panose="02040503050406030204" pitchFamily="18" charset="0"/>
                                </a:rPr>
                              </m:ctrlPr>
                            </m:sSupPr>
                            <m:e>
                              <m:r>
                                <a:rPr lang="en-BM" i="1">
                                  <a:solidFill>
                                    <a:srgbClr val="000000"/>
                                  </a:solidFill>
                                  <a:latin typeface="Cambria Math" panose="02040503050406030204" pitchFamily="18" charset="0"/>
                                </a:rPr>
                                <m:t>𝐿</m:t>
                              </m:r>
                            </m:e>
                            <m:sup>
                              <m:r>
                                <a:rPr lang="en-BM" i="1">
                                  <a:solidFill>
                                    <a:srgbClr val="000000"/>
                                  </a:solidFill>
                                  <a:latin typeface="Cambria Math" panose="02040503050406030204" pitchFamily="18" charset="0"/>
                                </a:rPr>
                                <m:t>2</m:t>
                              </m:r>
                            </m:sup>
                          </m:sSup>
                        </m:den>
                      </m:f>
                      <m:r>
                        <a:rPr lang="en-BM" i="1">
                          <a:solidFill>
                            <a:srgbClr val="000000"/>
                          </a:solidFill>
                          <a:latin typeface="Cambria Math" panose="02040503050406030204" pitchFamily="18" charset="0"/>
                        </a:rPr>
                        <m:t>=</m:t>
                      </m:r>
                      <m:d>
                        <m:dPr>
                          <m:ctrlPr>
                            <a:rPr lang="en-BM" i="1">
                              <a:solidFill>
                                <a:srgbClr val="000000"/>
                              </a:solidFill>
                              <a:latin typeface="Cambria Math" panose="02040503050406030204" pitchFamily="18" charset="0"/>
                            </a:rPr>
                          </m:ctrlPr>
                        </m:dPr>
                        <m:e>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𝑁</m:t>
                              </m:r>
                            </m:num>
                            <m:den>
                              <m:r>
                                <a:rPr lang="en-BM" i="1">
                                  <a:solidFill>
                                    <a:srgbClr val="000000"/>
                                  </a:solidFill>
                                  <a:latin typeface="Cambria Math" panose="02040503050406030204" pitchFamily="18" charset="0"/>
                                </a:rPr>
                                <m:t>3</m:t>
                              </m:r>
                            </m:den>
                          </m:f>
                        </m:e>
                      </m:d>
                      <m:d>
                        <m:dPr>
                          <m:ctrlPr>
                            <a:rPr lang="en-BM" i="1">
                              <a:solidFill>
                                <a:srgbClr val="000000"/>
                              </a:solidFill>
                              <a:latin typeface="Cambria Math" panose="02040503050406030204" pitchFamily="18" charset="0"/>
                            </a:rPr>
                          </m:ctrlPr>
                        </m:dPr>
                        <m:e>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𝑚</m:t>
                              </m:r>
                              <m:bar>
                                <m:barPr>
                                  <m:pos m:val="top"/>
                                  <m:ctrlPr>
                                    <a:rPr lang="en-BM" i="1">
                                      <a:solidFill>
                                        <a:srgbClr val="000000"/>
                                      </a:solidFill>
                                      <a:latin typeface="Cambria Math" panose="02040503050406030204" pitchFamily="18" charset="0"/>
                                    </a:rPr>
                                  </m:ctrlPr>
                                </m:barPr>
                                <m:e>
                                  <m:sSup>
                                    <m:sSupPr>
                                      <m:ctrlPr>
                                        <a:rPr lang="en-BM" i="1">
                                          <a:solidFill>
                                            <a:srgbClr val="000000"/>
                                          </a:solidFill>
                                          <a:latin typeface="Cambria Math" panose="02040503050406030204" pitchFamily="18" charset="0"/>
                                        </a:rPr>
                                      </m:ctrlPr>
                                    </m:sSupPr>
                                    <m:e>
                                      <m:r>
                                        <a:rPr lang="en-BM" i="1">
                                          <a:solidFill>
                                            <a:srgbClr val="000000"/>
                                          </a:solidFill>
                                          <a:latin typeface="Cambria Math" panose="02040503050406030204" pitchFamily="18" charset="0"/>
                                        </a:rPr>
                                        <m:t>𝑣</m:t>
                                      </m:r>
                                    </m:e>
                                    <m:sup>
                                      <m:r>
                                        <a:rPr lang="en-BM" i="1">
                                          <a:solidFill>
                                            <a:srgbClr val="000000"/>
                                          </a:solidFill>
                                          <a:latin typeface="Cambria Math" panose="02040503050406030204" pitchFamily="18" charset="0"/>
                                        </a:rPr>
                                        <m:t>2</m:t>
                                      </m:r>
                                    </m:sup>
                                  </m:sSup>
                                </m:e>
                              </m:bar>
                            </m:num>
                            <m:den>
                              <m:sSup>
                                <m:sSupPr>
                                  <m:ctrlPr>
                                    <a:rPr lang="en-BM" i="1">
                                      <a:solidFill>
                                        <a:srgbClr val="000000"/>
                                      </a:solidFill>
                                      <a:latin typeface="Cambria Math" panose="02040503050406030204" pitchFamily="18" charset="0"/>
                                    </a:rPr>
                                  </m:ctrlPr>
                                </m:sSupPr>
                                <m:e>
                                  <m:r>
                                    <a:rPr lang="en-BM" i="1">
                                      <a:solidFill>
                                        <a:srgbClr val="000000"/>
                                      </a:solidFill>
                                      <a:latin typeface="Cambria Math" panose="02040503050406030204" pitchFamily="18" charset="0"/>
                                    </a:rPr>
                                    <m:t>𝐿</m:t>
                                  </m:r>
                                </m:e>
                                <m:sup>
                                  <m:r>
                                    <a:rPr lang="en-BM" i="1">
                                      <a:solidFill>
                                        <a:srgbClr val="000000"/>
                                      </a:solidFill>
                                      <a:latin typeface="Cambria Math" panose="02040503050406030204" pitchFamily="18" charset="0"/>
                                    </a:rPr>
                                    <m:t>3</m:t>
                                  </m:r>
                                </m:sup>
                              </m:sSup>
                            </m:den>
                          </m:f>
                        </m:e>
                      </m:d>
                    </m:oMath>
                  </m:oMathPara>
                </a14:m>
                <a:endParaRPr lang="en-BM" dirty="0"/>
              </a:p>
            </p:txBody>
          </p:sp>
        </mc:Choice>
        <mc:Fallback>
          <p:sp>
            <p:nvSpPr>
              <p:cNvPr id="17412" name="Object 10"/>
              <p:cNvSpPr txBox="1">
                <a:spLocks noRot="1" noChangeAspect="1" noMove="1" noResize="1" noEditPoints="1" noAdjustHandles="1" noChangeArrowheads="1" noChangeShapeType="1" noTextEdit="1"/>
              </p:cNvSpPr>
              <p:nvPr/>
            </p:nvSpPr>
            <p:spPr bwMode="auto">
              <a:xfrm>
                <a:off x="5781676" y="4612681"/>
                <a:ext cx="3281363" cy="1077913"/>
              </a:xfrm>
              <a:prstGeom prst="rect">
                <a:avLst/>
              </a:prstGeom>
              <a:blipFill>
                <a:blip r:embed="rId5"/>
                <a:stretch>
                  <a:fillRect/>
                </a:stretch>
              </a:blipFill>
            </p:spPr>
            <p:txBody>
              <a:bodyPr/>
              <a:lstStyle/>
              <a:p>
                <a:r>
                  <a:rPr lang="en-BM">
                    <a:noFill/>
                  </a:rPr>
                  <a:t> </a:t>
                </a:r>
              </a:p>
            </p:txBody>
          </p:sp>
        </mc:Fallback>
      </mc:AlternateContent>
      <p:sp>
        <p:nvSpPr>
          <p:cNvPr id="14347" name="Text Box 12"/>
          <p:cNvSpPr txBox="1">
            <a:spLocks noChangeArrowheads="1"/>
          </p:cNvSpPr>
          <p:nvPr/>
        </p:nvSpPr>
        <p:spPr bwMode="auto">
          <a:xfrm>
            <a:off x="9626085" y="5380438"/>
            <a:ext cx="883062" cy="369332"/>
          </a:xfrm>
          <a:prstGeom prst="rect">
            <a:avLst/>
          </a:prstGeom>
          <a:noFill/>
          <a:ln w="9525">
            <a:noFill/>
            <a:miter lim="800000"/>
            <a:headEnd/>
            <a:tailEnd/>
          </a:ln>
        </p:spPr>
        <p:txBody>
          <a:bodyPr wrap="none">
            <a:spAutoFit/>
          </a:bodyPr>
          <a:lstStyle/>
          <a:p>
            <a:pPr>
              <a:defRPr/>
            </a:pPr>
            <a:r>
              <a:rPr lang="en-US"/>
              <a:t>volume</a:t>
            </a:r>
          </a:p>
        </p:txBody>
      </p:sp>
      <p:sp>
        <p:nvSpPr>
          <p:cNvPr id="14348" name="Freeform 13"/>
          <p:cNvSpPr>
            <a:spLocks/>
          </p:cNvSpPr>
          <p:nvPr/>
        </p:nvSpPr>
        <p:spPr bwMode="auto">
          <a:xfrm>
            <a:off x="8114714" y="5404844"/>
            <a:ext cx="1524000" cy="571500"/>
          </a:xfrm>
          <a:custGeom>
            <a:avLst/>
            <a:gdLst>
              <a:gd name="T0" fmla="*/ 1524000 w 960"/>
              <a:gd name="T1" fmla="*/ 228600 h 360"/>
              <a:gd name="T2" fmla="*/ 381000 w 960"/>
              <a:gd name="T3" fmla="*/ 533400 h 360"/>
              <a:gd name="T4" fmla="*/ 0 w 960"/>
              <a:gd name="T5" fmla="*/ 0 h 360"/>
              <a:gd name="T6" fmla="*/ 0 60000 65536"/>
              <a:gd name="T7" fmla="*/ 0 60000 65536"/>
              <a:gd name="T8" fmla="*/ 0 60000 65536"/>
              <a:gd name="T9" fmla="*/ 0 w 960"/>
              <a:gd name="T10" fmla="*/ 0 h 360"/>
              <a:gd name="T11" fmla="*/ 960 w 960"/>
              <a:gd name="T12" fmla="*/ 360 h 360"/>
            </a:gdLst>
            <a:ahLst/>
            <a:cxnLst>
              <a:cxn ang="T6">
                <a:pos x="T0" y="T1"/>
              </a:cxn>
              <a:cxn ang="T7">
                <a:pos x="T2" y="T3"/>
              </a:cxn>
              <a:cxn ang="T8">
                <a:pos x="T4" y="T5"/>
              </a:cxn>
            </a:cxnLst>
            <a:rect l="T9" t="T10" r="T11" b="T12"/>
            <a:pathLst>
              <a:path w="960" h="360">
                <a:moveTo>
                  <a:pt x="960" y="144"/>
                </a:moveTo>
                <a:cubicBezTo>
                  <a:pt x="680" y="252"/>
                  <a:pt x="400" y="360"/>
                  <a:pt x="240" y="336"/>
                </a:cubicBezTo>
                <a:cubicBezTo>
                  <a:pt x="80" y="312"/>
                  <a:pt x="40" y="156"/>
                  <a:pt x="0" y="0"/>
                </a:cubicBezTo>
              </a:path>
            </a:pathLst>
          </a:custGeom>
          <a:noFill/>
          <a:ln w="9525">
            <a:solidFill>
              <a:srgbClr val="FF6600"/>
            </a:solidFill>
            <a:round/>
            <a:headEnd/>
            <a:tailEnd type="stealth" w="med" len="med"/>
          </a:ln>
        </p:spPr>
        <p:txBody>
          <a:bodyPr/>
          <a:lstStyle/>
          <a:p>
            <a:pPr>
              <a:defRPr/>
            </a:pPr>
            <a:endParaRPr lang="en-GB"/>
          </a:p>
        </p:txBody>
      </p:sp>
      <p:sp>
        <p:nvSpPr>
          <p:cNvPr id="5" name="TextBox 4">
            <a:extLst>
              <a:ext uri="{FF2B5EF4-FFF2-40B4-BE49-F238E27FC236}">
                <a16:creationId xmlns:a16="http://schemas.microsoft.com/office/drawing/2014/main" id="{359AA91C-50A3-4AAB-BAC9-8A43D87CF148}"/>
              </a:ext>
            </a:extLst>
          </p:cNvPr>
          <p:cNvSpPr txBox="1"/>
          <p:nvPr/>
        </p:nvSpPr>
        <p:spPr>
          <a:xfrm>
            <a:off x="3666181" y="3678675"/>
            <a:ext cx="3362976" cy="519351"/>
          </a:xfrm>
          <a:prstGeom prst="ellipse">
            <a:avLst/>
          </a:prstGeom>
          <a:solidFill>
            <a:srgbClr val="FFFF00"/>
          </a:solidFill>
          <a:ln>
            <a:solidFill>
              <a:schemeClr val="tx1"/>
            </a:solidFill>
          </a:ln>
        </p:spPr>
        <p:txBody>
          <a:bodyPr wrap="none" rtlCol="0">
            <a:spAutoFit/>
          </a:bodyPr>
          <a:lstStyle/>
          <a:p>
            <a:r>
              <a:rPr lang="en-US" dirty="0"/>
              <a:t>Question: why the 1/3?</a:t>
            </a:r>
            <a:endParaRPr lang="en-BM"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3" descr="F1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88937"/>
            <a:ext cx="29718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434" name="Object 4"/>
              <p:cNvSpPr txBox="1"/>
              <p:nvPr/>
            </p:nvSpPr>
            <p:spPr bwMode="auto">
              <a:xfrm>
                <a:off x="6324600" y="533401"/>
                <a:ext cx="2051050" cy="10779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BM" i="1">
                          <a:solidFill>
                            <a:srgbClr val="000000"/>
                          </a:solidFill>
                          <a:latin typeface="Cambria Math" panose="02040503050406030204" pitchFamily="18" charset="0"/>
                        </a:rPr>
                        <m:t>𝑃</m:t>
                      </m:r>
                      <m:r>
                        <a:rPr lang="en-BM" i="1">
                          <a:solidFill>
                            <a:srgbClr val="000000"/>
                          </a:solidFill>
                          <a:latin typeface="Cambria Math" panose="02040503050406030204" pitchFamily="18" charset="0"/>
                        </a:rPr>
                        <m:t>=</m:t>
                      </m:r>
                      <m:d>
                        <m:dPr>
                          <m:ctrlPr>
                            <a:rPr lang="en-BM" i="1">
                              <a:solidFill>
                                <a:srgbClr val="000000"/>
                              </a:solidFill>
                              <a:latin typeface="Cambria Math" panose="02040503050406030204" pitchFamily="18" charset="0"/>
                            </a:rPr>
                          </m:ctrlPr>
                        </m:dPr>
                        <m:e>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𝑁</m:t>
                              </m:r>
                            </m:num>
                            <m:den>
                              <m:r>
                                <a:rPr lang="en-BM" i="1">
                                  <a:solidFill>
                                    <a:srgbClr val="000000"/>
                                  </a:solidFill>
                                  <a:latin typeface="Cambria Math" panose="02040503050406030204" pitchFamily="18" charset="0"/>
                                </a:rPr>
                                <m:t>3</m:t>
                              </m:r>
                            </m:den>
                          </m:f>
                        </m:e>
                      </m:d>
                      <m:d>
                        <m:dPr>
                          <m:ctrlPr>
                            <a:rPr lang="en-BM" i="1">
                              <a:solidFill>
                                <a:srgbClr val="000000"/>
                              </a:solidFill>
                              <a:latin typeface="Cambria Math" panose="02040503050406030204" pitchFamily="18" charset="0"/>
                            </a:rPr>
                          </m:ctrlPr>
                        </m:dPr>
                        <m:e>
                          <m:f>
                            <m:fPr>
                              <m:ctrlPr>
                                <a:rPr lang="en-BM" i="1">
                                  <a:solidFill>
                                    <a:srgbClr val="000000"/>
                                  </a:solidFill>
                                  <a:latin typeface="Cambria Math" panose="02040503050406030204" pitchFamily="18" charset="0"/>
                                </a:rPr>
                              </m:ctrlPr>
                            </m:fPr>
                            <m:num>
                              <m:r>
                                <a:rPr lang="en-BM" i="1">
                                  <a:solidFill>
                                    <a:srgbClr val="000000"/>
                                  </a:solidFill>
                                  <a:latin typeface="Cambria Math" panose="02040503050406030204" pitchFamily="18" charset="0"/>
                                </a:rPr>
                                <m:t>𝑚</m:t>
                              </m:r>
                              <m:bar>
                                <m:barPr>
                                  <m:pos m:val="top"/>
                                  <m:ctrlPr>
                                    <a:rPr lang="en-BM" i="1">
                                      <a:solidFill>
                                        <a:srgbClr val="000000"/>
                                      </a:solidFill>
                                      <a:latin typeface="Cambria Math" panose="02040503050406030204" pitchFamily="18" charset="0"/>
                                    </a:rPr>
                                  </m:ctrlPr>
                                </m:barPr>
                                <m:e>
                                  <m:sSup>
                                    <m:sSupPr>
                                      <m:ctrlPr>
                                        <a:rPr lang="en-BM" i="1">
                                          <a:solidFill>
                                            <a:srgbClr val="000000"/>
                                          </a:solidFill>
                                          <a:latin typeface="Cambria Math" panose="02040503050406030204" pitchFamily="18" charset="0"/>
                                        </a:rPr>
                                      </m:ctrlPr>
                                    </m:sSupPr>
                                    <m:e>
                                      <m:r>
                                        <a:rPr lang="en-BM" i="1">
                                          <a:solidFill>
                                            <a:srgbClr val="000000"/>
                                          </a:solidFill>
                                          <a:latin typeface="Cambria Math" panose="02040503050406030204" pitchFamily="18" charset="0"/>
                                        </a:rPr>
                                        <m:t>𝑣</m:t>
                                      </m:r>
                                    </m:e>
                                    <m:sup>
                                      <m:r>
                                        <a:rPr lang="en-BM" i="1">
                                          <a:solidFill>
                                            <a:srgbClr val="000000"/>
                                          </a:solidFill>
                                          <a:latin typeface="Cambria Math" panose="02040503050406030204" pitchFamily="18" charset="0"/>
                                        </a:rPr>
                                        <m:t>2</m:t>
                                      </m:r>
                                    </m:sup>
                                  </m:sSup>
                                </m:e>
                              </m:bar>
                            </m:num>
                            <m:den>
                              <m:r>
                                <a:rPr lang="en-BM" i="1">
                                  <a:solidFill>
                                    <a:srgbClr val="000000"/>
                                  </a:solidFill>
                                  <a:latin typeface="Cambria Math" panose="02040503050406030204" pitchFamily="18" charset="0"/>
                                </a:rPr>
                                <m:t>𝑉</m:t>
                              </m:r>
                            </m:den>
                          </m:f>
                        </m:e>
                      </m:d>
                    </m:oMath>
                  </m:oMathPara>
                </a14:m>
                <a:endParaRPr lang="en-BM"/>
              </a:p>
            </p:txBody>
          </p:sp>
        </mc:Choice>
        <mc:Fallback xmlns="">
          <p:sp>
            <p:nvSpPr>
              <p:cNvPr id="18434" name="Object 4"/>
              <p:cNvSpPr txBox="1">
                <a:spLocks noRot="1" noChangeAspect="1" noMove="1" noResize="1" noEditPoints="1" noAdjustHandles="1" noChangeArrowheads="1" noChangeShapeType="1" noTextEdit="1"/>
              </p:cNvSpPr>
              <p:nvPr/>
            </p:nvSpPr>
            <p:spPr bwMode="auto">
              <a:xfrm>
                <a:off x="6324600" y="533401"/>
                <a:ext cx="2051050" cy="1077913"/>
              </a:xfrm>
              <a:prstGeom prst="rect">
                <a:avLst/>
              </a:prstGeom>
              <a:blipFill>
                <a:blip r:embed="rId3"/>
                <a:stretch>
                  <a:fillRect/>
                </a:stretch>
              </a:blipFill>
            </p:spPr>
            <p:txBody>
              <a:bodyPr/>
              <a:lstStyle/>
              <a:p>
                <a:r>
                  <a:rPr lang="en-BM">
                    <a:noFill/>
                  </a:rPr>
                  <a:t> </a:t>
                </a:r>
              </a:p>
            </p:txBody>
          </p:sp>
        </mc:Fallback>
      </mc:AlternateContent>
      <p:sp>
        <p:nvSpPr>
          <p:cNvPr id="18441" name="AutoShape 5"/>
          <p:cNvSpPr>
            <a:spLocks noChangeArrowheads="1"/>
          </p:cNvSpPr>
          <p:nvPr/>
        </p:nvSpPr>
        <p:spPr bwMode="auto">
          <a:xfrm>
            <a:off x="6858000" y="1828800"/>
            <a:ext cx="304800" cy="533400"/>
          </a:xfrm>
          <a:prstGeom prst="downArrow">
            <a:avLst>
              <a:gd name="adj1" fmla="val 50000"/>
              <a:gd name="adj2" fmla="val 43750"/>
            </a:avLst>
          </a:prstGeom>
          <a:solidFill>
            <a:schemeClr val="bg1"/>
          </a:solidFill>
          <a:ln w="9525">
            <a:solidFill>
              <a:schemeClr val="tx1"/>
            </a:solidFill>
            <a:miter lim="800000"/>
            <a:headEnd/>
            <a:tailEnd/>
          </a:ln>
        </p:spPr>
        <p:txBody>
          <a:bodyPr wrap="none" anchor="ctr"/>
          <a:lstStyle/>
          <a:p>
            <a:endParaRPr lang="en-GB">
              <a:latin typeface="Comic Sans MS" pitchFamily="66" charset="0"/>
            </a:endParaRPr>
          </a:p>
        </p:txBody>
      </p:sp>
      <mc:AlternateContent xmlns:mc="http://schemas.openxmlformats.org/markup-compatibility/2006">
        <mc:Choice xmlns:a14="http://schemas.microsoft.com/office/drawing/2010/main" Requires="a14">
          <p:sp>
            <p:nvSpPr>
              <p:cNvPr id="18435" name="Object 6"/>
              <p:cNvSpPr txBox="1"/>
              <p:nvPr/>
            </p:nvSpPr>
            <p:spPr bwMode="auto">
              <a:xfrm>
                <a:off x="5281084" y="2514600"/>
                <a:ext cx="4682066" cy="146526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BM" sz="2000" i="1">
                          <a:solidFill>
                            <a:srgbClr val="000000"/>
                          </a:solidFill>
                          <a:latin typeface="Cambria Math" panose="02040503050406030204" pitchFamily="18" charset="0"/>
                        </a:rPr>
                        <m:t>𝑃𝑉</m:t>
                      </m:r>
                      <m:r>
                        <a:rPr lang="en-BM" sz="2000" i="1">
                          <a:solidFill>
                            <a:srgbClr val="000000"/>
                          </a:solidFill>
                          <a:latin typeface="Cambria Math" panose="02040503050406030204" pitchFamily="18" charset="0"/>
                        </a:rPr>
                        <m:t>=</m:t>
                      </m:r>
                      <m:f>
                        <m:fPr>
                          <m:ctrlPr>
                            <a:rPr lang="en-BM" sz="2000" i="1">
                              <a:solidFill>
                                <a:srgbClr val="000000"/>
                              </a:solidFill>
                              <a:latin typeface="Cambria Math" panose="02040503050406030204" pitchFamily="18" charset="0"/>
                            </a:rPr>
                          </m:ctrlPr>
                        </m:fPr>
                        <m:num>
                          <m:r>
                            <a:rPr lang="en-BM" sz="2000" i="1">
                              <a:solidFill>
                                <a:srgbClr val="000000"/>
                              </a:solidFill>
                              <a:latin typeface="Cambria Math" panose="02040503050406030204" pitchFamily="18" charset="0"/>
                            </a:rPr>
                            <m:t>1</m:t>
                          </m:r>
                        </m:num>
                        <m:den>
                          <m:r>
                            <a:rPr lang="en-BM" sz="2000" i="1">
                              <a:solidFill>
                                <a:srgbClr val="000000"/>
                              </a:solidFill>
                              <a:latin typeface="Cambria Math" panose="02040503050406030204" pitchFamily="18" charset="0"/>
                            </a:rPr>
                            <m:t>3</m:t>
                          </m:r>
                        </m:den>
                      </m:f>
                      <m:r>
                        <a:rPr lang="en-BM" sz="2000" i="1">
                          <a:solidFill>
                            <a:srgbClr val="000000"/>
                          </a:solidFill>
                          <a:latin typeface="Cambria Math" panose="02040503050406030204" pitchFamily="18" charset="0"/>
                        </a:rPr>
                        <m:t>𝑁</m:t>
                      </m:r>
                      <m:d>
                        <m:dPr>
                          <m:ctrlPr>
                            <a:rPr lang="en-BM" sz="2000" i="1">
                              <a:solidFill>
                                <a:srgbClr val="000000"/>
                              </a:solidFill>
                              <a:latin typeface="Cambria Math" panose="02040503050406030204" pitchFamily="18" charset="0"/>
                            </a:rPr>
                          </m:ctrlPr>
                        </m:dPr>
                        <m:e>
                          <m:r>
                            <a:rPr lang="en-BM" sz="2000" i="1">
                              <a:solidFill>
                                <a:srgbClr val="000000"/>
                              </a:solidFill>
                              <a:latin typeface="Cambria Math" panose="02040503050406030204" pitchFamily="18" charset="0"/>
                            </a:rPr>
                            <m:t>𝑚</m:t>
                          </m:r>
                          <m:sSubSup>
                            <m:sSubSupPr>
                              <m:ctrlPr>
                                <a:rPr lang="en-BM" sz="2000" i="1">
                                  <a:solidFill>
                                    <a:srgbClr val="000000"/>
                                  </a:solidFill>
                                  <a:latin typeface="Cambria Math" panose="02040503050406030204" pitchFamily="18" charset="0"/>
                                </a:rPr>
                              </m:ctrlPr>
                            </m:sSubSupPr>
                            <m:e>
                              <m:r>
                                <a:rPr lang="en-BM" sz="2000" i="1">
                                  <a:solidFill>
                                    <a:srgbClr val="000000"/>
                                  </a:solidFill>
                                  <a:latin typeface="Cambria Math" panose="02040503050406030204" pitchFamily="18" charset="0"/>
                                </a:rPr>
                                <m:t>𝑣</m:t>
                              </m:r>
                            </m:e>
                            <m:sub>
                              <m:r>
                                <a:rPr lang="en-BM" sz="2000" i="1">
                                  <a:solidFill>
                                    <a:srgbClr val="000000"/>
                                  </a:solidFill>
                                  <a:latin typeface="Cambria Math" panose="02040503050406030204" pitchFamily="18" charset="0"/>
                                </a:rPr>
                                <m:t>𝑟𝑚𝑠</m:t>
                              </m:r>
                            </m:sub>
                            <m:sup>
                              <m:r>
                                <a:rPr lang="en-BM" sz="2000" i="1">
                                  <a:solidFill>
                                    <a:srgbClr val="000000"/>
                                  </a:solidFill>
                                  <a:latin typeface="Cambria Math" panose="02040503050406030204" pitchFamily="18" charset="0"/>
                                </a:rPr>
                                <m:t>2</m:t>
                              </m:r>
                            </m:sup>
                          </m:sSubSup>
                        </m:e>
                      </m:d>
                      <m:r>
                        <a:rPr lang="en-BM" sz="2000" i="1">
                          <a:solidFill>
                            <a:srgbClr val="000000"/>
                          </a:solidFill>
                          <a:latin typeface="Cambria Math" panose="02040503050406030204" pitchFamily="18" charset="0"/>
                        </a:rPr>
                        <m:t>=</m:t>
                      </m:r>
                      <m:f>
                        <m:fPr>
                          <m:ctrlPr>
                            <a:rPr lang="en-BM" sz="2000" i="1">
                              <a:solidFill>
                                <a:srgbClr val="000000"/>
                              </a:solidFill>
                              <a:latin typeface="Cambria Math" panose="02040503050406030204" pitchFamily="18" charset="0"/>
                            </a:rPr>
                          </m:ctrlPr>
                        </m:fPr>
                        <m:num>
                          <m:r>
                            <a:rPr lang="en-BM" sz="2000" i="1">
                              <a:solidFill>
                                <a:srgbClr val="000000"/>
                              </a:solidFill>
                              <a:latin typeface="Cambria Math" panose="02040503050406030204" pitchFamily="18" charset="0"/>
                            </a:rPr>
                            <m:t>2</m:t>
                          </m:r>
                        </m:num>
                        <m:den>
                          <m:r>
                            <a:rPr lang="en-BM" sz="2000" i="1">
                              <a:solidFill>
                                <a:srgbClr val="000000"/>
                              </a:solidFill>
                              <a:latin typeface="Cambria Math" panose="02040503050406030204" pitchFamily="18" charset="0"/>
                            </a:rPr>
                            <m:t>3</m:t>
                          </m:r>
                        </m:den>
                      </m:f>
                      <m:r>
                        <a:rPr lang="en-BM" sz="2000" i="1">
                          <a:solidFill>
                            <a:srgbClr val="000000"/>
                          </a:solidFill>
                          <a:latin typeface="Cambria Math" panose="02040503050406030204" pitchFamily="18" charset="0"/>
                        </a:rPr>
                        <m:t>𝑁</m:t>
                      </m:r>
                      <m:d>
                        <m:dPr>
                          <m:ctrlPr>
                            <a:rPr lang="en-BM" sz="2000" i="1">
                              <a:solidFill>
                                <a:srgbClr val="000000"/>
                              </a:solidFill>
                              <a:latin typeface="Cambria Math" panose="02040503050406030204" pitchFamily="18" charset="0"/>
                            </a:rPr>
                          </m:ctrlPr>
                        </m:dPr>
                        <m:e>
                          <m:f>
                            <m:fPr>
                              <m:ctrlPr>
                                <a:rPr lang="en-BM" sz="2000" i="1">
                                  <a:solidFill>
                                    <a:srgbClr val="000000"/>
                                  </a:solidFill>
                                  <a:latin typeface="Cambria Math" panose="02040503050406030204" pitchFamily="18" charset="0"/>
                                </a:rPr>
                              </m:ctrlPr>
                            </m:fPr>
                            <m:num>
                              <m:r>
                                <a:rPr lang="en-BM" sz="2000" i="1">
                                  <a:solidFill>
                                    <a:srgbClr val="000000"/>
                                  </a:solidFill>
                                  <a:latin typeface="Cambria Math" panose="02040503050406030204" pitchFamily="18" charset="0"/>
                                </a:rPr>
                                <m:t>1</m:t>
                              </m:r>
                            </m:num>
                            <m:den>
                              <m:r>
                                <a:rPr lang="en-BM" sz="2000" i="1">
                                  <a:solidFill>
                                    <a:srgbClr val="000000"/>
                                  </a:solidFill>
                                  <a:latin typeface="Cambria Math" panose="02040503050406030204" pitchFamily="18" charset="0"/>
                                </a:rPr>
                                <m:t>2</m:t>
                              </m:r>
                            </m:den>
                          </m:f>
                          <m:r>
                            <a:rPr lang="en-BM" sz="2000" i="1">
                              <a:solidFill>
                                <a:srgbClr val="000000"/>
                              </a:solidFill>
                              <a:latin typeface="Cambria Math" panose="02040503050406030204" pitchFamily="18" charset="0"/>
                            </a:rPr>
                            <m:t>𝑚</m:t>
                          </m:r>
                          <m:sSubSup>
                            <m:sSubSupPr>
                              <m:ctrlPr>
                                <a:rPr lang="en-BM" sz="2000" i="1">
                                  <a:solidFill>
                                    <a:srgbClr val="000000"/>
                                  </a:solidFill>
                                  <a:latin typeface="Cambria Math" panose="02040503050406030204" pitchFamily="18" charset="0"/>
                                </a:rPr>
                              </m:ctrlPr>
                            </m:sSubSupPr>
                            <m:e>
                              <m:r>
                                <a:rPr lang="en-BM" sz="2000" i="1">
                                  <a:solidFill>
                                    <a:srgbClr val="000000"/>
                                  </a:solidFill>
                                  <a:latin typeface="Cambria Math" panose="02040503050406030204" pitchFamily="18" charset="0"/>
                                </a:rPr>
                                <m:t>𝑣</m:t>
                              </m:r>
                            </m:e>
                            <m:sub>
                              <m:r>
                                <a:rPr lang="en-BM" sz="2000" i="1">
                                  <a:solidFill>
                                    <a:srgbClr val="000000"/>
                                  </a:solidFill>
                                  <a:latin typeface="Cambria Math" panose="02040503050406030204" pitchFamily="18" charset="0"/>
                                </a:rPr>
                                <m:t>𝑟𝑚𝑠</m:t>
                              </m:r>
                            </m:sub>
                            <m:sup>
                              <m:r>
                                <a:rPr lang="en-BM" sz="2000" i="1">
                                  <a:solidFill>
                                    <a:srgbClr val="000000"/>
                                  </a:solidFill>
                                  <a:latin typeface="Cambria Math" panose="02040503050406030204" pitchFamily="18" charset="0"/>
                                </a:rPr>
                                <m:t>2</m:t>
                              </m:r>
                            </m:sup>
                          </m:sSubSup>
                        </m:e>
                      </m:d>
                    </m:oMath>
                  </m:oMathPara>
                </a14:m>
                <a:endParaRPr lang="en-BM" sz="2000" dirty="0"/>
              </a:p>
            </p:txBody>
          </p:sp>
        </mc:Choice>
        <mc:Fallback>
          <p:sp>
            <p:nvSpPr>
              <p:cNvPr id="18435" name="Object 6"/>
              <p:cNvSpPr txBox="1">
                <a:spLocks noRot="1" noChangeAspect="1" noMove="1" noResize="1" noEditPoints="1" noAdjustHandles="1" noChangeArrowheads="1" noChangeShapeType="1" noTextEdit="1"/>
              </p:cNvSpPr>
              <p:nvPr/>
            </p:nvSpPr>
            <p:spPr bwMode="auto">
              <a:xfrm>
                <a:off x="5281084" y="2514600"/>
                <a:ext cx="4682066" cy="1465263"/>
              </a:xfrm>
              <a:prstGeom prst="rect">
                <a:avLst/>
              </a:prstGeom>
              <a:blipFill>
                <a:blip r:embed="rId4"/>
                <a:stretch>
                  <a:fillRect/>
                </a:stretch>
              </a:blipFill>
            </p:spPr>
            <p:txBody>
              <a:bodyPr/>
              <a:lstStyle/>
              <a:p>
                <a:r>
                  <a:rPr lang="en-BM">
                    <a:noFill/>
                  </a:rPr>
                  <a:t> </a:t>
                </a:r>
              </a:p>
            </p:txBody>
          </p:sp>
        </mc:Fallback>
      </mc:AlternateContent>
      <mc:AlternateContent xmlns:mc="http://schemas.openxmlformats.org/markup-compatibility/2006">
        <mc:Choice xmlns:a14="http://schemas.microsoft.com/office/drawing/2010/main" Requires="a14">
          <p:sp>
            <p:nvSpPr>
              <p:cNvPr id="18436" name="Object 7"/>
              <p:cNvSpPr txBox="1"/>
              <p:nvPr/>
            </p:nvSpPr>
            <p:spPr bwMode="auto">
              <a:xfrm>
                <a:off x="5760510" y="3645707"/>
                <a:ext cx="755649" cy="550863"/>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BM" sz="2000" i="1">
                          <a:solidFill>
                            <a:srgbClr val="000000"/>
                          </a:solidFill>
                          <a:latin typeface="Cambria Math" panose="02040503050406030204" pitchFamily="18" charset="0"/>
                        </a:rPr>
                        <m:t>𝑁𝑘𝑇</m:t>
                      </m:r>
                    </m:oMath>
                  </m:oMathPara>
                </a14:m>
                <a:endParaRPr lang="en-BM" sz="2000" dirty="0"/>
              </a:p>
            </p:txBody>
          </p:sp>
        </mc:Choice>
        <mc:Fallback>
          <p:sp>
            <p:nvSpPr>
              <p:cNvPr id="18436" name="Object 7"/>
              <p:cNvSpPr txBox="1">
                <a:spLocks noRot="1" noChangeAspect="1" noMove="1" noResize="1" noEditPoints="1" noAdjustHandles="1" noChangeArrowheads="1" noChangeShapeType="1" noTextEdit="1"/>
              </p:cNvSpPr>
              <p:nvPr/>
            </p:nvSpPr>
            <p:spPr bwMode="auto">
              <a:xfrm>
                <a:off x="5760510" y="3645707"/>
                <a:ext cx="755649" cy="550863"/>
              </a:xfrm>
              <a:prstGeom prst="rect">
                <a:avLst/>
              </a:prstGeom>
              <a:blipFill>
                <a:blip r:embed="rId5"/>
                <a:stretch>
                  <a:fillRect/>
                </a:stretch>
              </a:blipFill>
            </p:spPr>
            <p:txBody>
              <a:bodyPr/>
              <a:lstStyle/>
              <a:p>
                <a:r>
                  <a:rPr lang="en-BM">
                    <a:noFill/>
                  </a:rPr>
                  <a:t> </a:t>
                </a:r>
              </a:p>
            </p:txBody>
          </p:sp>
        </mc:Fallback>
      </mc:AlternateContent>
      <p:sp>
        <p:nvSpPr>
          <p:cNvPr id="15370" name="Freeform 8"/>
          <p:cNvSpPr>
            <a:spLocks/>
          </p:cNvSpPr>
          <p:nvPr/>
        </p:nvSpPr>
        <p:spPr bwMode="auto">
          <a:xfrm flipH="1">
            <a:off x="6171143" y="3185055"/>
            <a:ext cx="345016" cy="418570"/>
          </a:xfrm>
          <a:custGeom>
            <a:avLst/>
            <a:gdLst>
              <a:gd name="T0" fmla="*/ 0 w 240"/>
              <a:gd name="T1" fmla="*/ 0 h 288"/>
              <a:gd name="T2" fmla="*/ 228600 w 240"/>
              <a:gd name="T3" fmla="*/ 152400 h 288"/>
              <a:gd name="T4" fmla="*/ 381000 w 240"/>
              <a:gd name="T5" fmla="*/ 457200 h 288"/>
              <a:gd name="T6" fmla="*/ 0 60000 65536"/>
              <a:gd name="T7" fmla="*/ 0 60000 65536"/>
              <a:gd name="T8" fmla="*/ 0 60000 65536"/>
              <a:gd name="T9" fmla="*/ 0 w 240"/>
              <a:gd name="T10" fmla="*/ 0 h 288"/>
              <a:gd name="T11" fmla="*/ 240 w 240"/>
              <a:gd name="T12" fmla="*/ 288 h 288"/>
            </a:gdLst>
            <a:ahLst/>
            <a:cxnLst>
              <a:cxn ang="T6">
                <a:pos x="T0" y="T1"/>
              </a:cxn>
              <a:cxn ang="T7">
                <a:pos x="T2" y="T3"/>
              </a:cxn>
              <a:cxn ang="T8">
                <a:pos x="T4" y="T5"/>
              </a:cxn>
            </a:cxnLst>
            <a:rect l="T9" t="T10" r="T11" b="T12"/>
            <a:pathLst>
              <a:path w="240" h="288">
                <a:moveTo>
                  <a:pt x="0" y="0"/>
                </a:moveTo>
                <a:cubicBezTo>
                  <a:pt x="52" y="24"/>
                  <a:pt x="104" y="48"/>
                  <a:pt x="144" y="96"/>
                </a:cubicBezTo>
                <a:cubicBezTo>
                  <a:pt x="184" y="144"/>
                  <a:pt x="212" y="216"/>
                  <a:pt x="240" y="288"/>
                </a:cubicBezTo>
              </a:path>
            </a:pathLst>
          </a:custGeom>
          <a:noFill/>
          <a:ln w="9525">
            <a:solidFill>
              <a:srgbClr val="FF6600"/>
            </a:solidFill>
            <a:round/>
            <a:headEnd type="stealth" w="med" len="med"/>
            <a:tailEnd type="stealth" w="med" len="med"/>
          </a:ln>
        </p:spPr>
        <p:txBody>
          <a:bodyPr/>
          <a:lstStyle/>
          <a:p>
            <a:pPr>
              <a:defRPr/>
            </a:pPr>
            <a:endParaRPr lang="en-GB"/>
          </a:p>
        </p:txBody>
      </p:sp>
      <mc:AlternateContent xmlns:mc="http://schemas.openxmlformats.org/markup-compatibility/2006">
        <mc:Choice xmlns:a14="http://schemas.microsoft.com/office/drawing/2010/main" Requires="a14">
          <p:sp>
            <p:nvSpPr>
              <p:cNvPr id="18437" name="Object 9"/>
              <p:cNvSpPr txBox="1"/>
              <p:nvPr/>
            </p:nvSpPr>
            <p:spPr bwMode="auto">
              <a:xfrm>
                <a:off x="9982200" y="3632200"/>
                <a:ext cx="571500" cy="49847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en-BM" sz="2000" i="1">
                              <a:solidFill>
                                <a:srgbClr val="000000"/>
                              </a:solidFill>
                              <a:latin typeface="Cambria Math" panose="02040503050406030204" pitchFamily="18" charset="0"/>
                            </a:rPr>
                          </m:ctrlPr>
                        </m:barPr>
                        <m:e>
                          <m:r>
                            <m:rPr>
                              <m:nor/>
                            </m:rPr>
                            <a:rPr lang="en-BM" sz="2000" i="0">
                              <a:solidFill>
                                <a:srgbClr val="000000"/>
                              </a:solidFill>
                              <a:latin typeface="Cambria Math" panose="02040503050406030204" pitchFamily="18" charset="0"/>
                            </a:rPr>
                            <m:t>KE</m:t>
                          </m:r>
                        </m:e>
                      </m:bar>
                    </m:oMath>
                  </m:oMathPara>
                </a14:m>
                <a:endParaRPr lang="en-BM" sz="2000" dirty="0"/>
              </a:p>
            </p:txBody>
          </p:sp>
        </mc:Choice>
        <mc:Fallback>
          <p:sp>
            <p:nvSpPr>
              <p:cNvPr id="18437" name="Object 9"/>
              <p:cNvSpPr txBox="1">
                <a:spLocks noRot="1" noChangeAspect="1" noMove="1" noResize="1" noEditPoints="1" noAdjustHandles="1" noChangeArrowheads="1" noChangeShapeType="1" noTextEdit="1"/>
              </p:cNvSpPr>
              <p:nvPr/>
            </p:nvSpPr>
            <p:spPr bwMode="auto">
              <a:xfrm>
                <a:off x="9982200" y="3632200"/>
                <a:ext cx="571500" cy="498476"/>
              </a:xfrm>
              <a:prstGeom prst="rect">
                <a:avLst/>
              </a:prstGeom>
              <a:blipFill>
                <a:blip r:embed="rId6"/>
                <a:stretch>
                  <a:fillRect/>
                </a:stretch>
              </a:blipFill>
            </p:spPr>
            <p:txBody>
              <a:bodyPr/>
              <a:lstStyle/>
              <a:p>
                <a:r>
                  <a:rPr lang="en-BM">
                    <a:noFill/>
                  </a:rPr>
                  <a:t> </a:t>
                </a:r>
              </a:p>
            </p:txBody>
          </p:sp>
        </mc:Fallback>
      </mc:AlternateContent>
      <p:sp>
        <p:nvSpPr>
          <p:cNvPr id="15371" name="Freeform 10"/>
          <p:cNvSpPr>
            <a:spLocks/>
          </p:cNvSpPr>
          <p:nvPr/>
        </p:nvSpPr>
        <p:spPr bwMode="auto">
          <a:xfrm flipV="1">
            <a:off x="8610600" y="3306762"/>
            <a:ext cx="1352550" cy="498476"/>
          </a:xfrm>
          <a:custGeom>
            <a:avLst/>
            <a:gdLst>
              <a:gd name="T0" fmla="*/ 266700 w 168"/>
              <a:gd name="T1" fmla="*/ 0 h 288"/>
              <a:gd name="T2" fmla="*/ 38100 w 168"/>
              <a:gd name="T3" fmla="*/ 76200 h 288"/>
              <a:gd name="T4" fmla="*/ 38100 w 168"/>
              <a:gd name="T5" fmla="*/ 457200 h 288"/>
              <a:gd name="T6" fmla="*/ 0 60000 65536"/>
              <a:gd name="T7" fmla="*/ 0 60000 65536"/>
              <a:gd name="T8" fmla="*/ 0 60000 65536"/>
              <a:gd name="T9" fmla="*/ 0 w 168"/>
              <a:gd name="T10" fmla="*/ 0 h 288"/>
              <a:gd name="T11" fmla="*/ 168 w 168"/>
              <a:gd name="T12" fmla="*/ 288 h 288"/>
            </a:gdLst>
            <a:ahLst/>
            <a:cxnLst>
              <a:cxn ang="T6">
                <a:pos x="T0" y="T1"/>
              </a:cxn>
              <a:cxn ang="T7">
                <a:pos x="T2" y="T3"/>
              </a:cxn>
              <a:cxn ang="T8">
                <a:pos x="T4" y="T5"/>
              </a:cxn>
            </a:cxnLst>
            <a:rect l="T9" t="T10" r="T11" b="T12"/>
            <a:pathLst>
              <a:path w="168" h="288">
                <a:moveTo>
                  <a:pt x="168" y="0"/>
                </a:moveTo>
                <a:cubicBezTo>
                  <a:pt x="108" y="0"/>
                  <a:pt x="48" y="0"/>
                  <a:pt x="24" y="48"/>
                </a:cubicBezTo>
                <a:cubicBezTo>
                  <a:pt x="0" y="96"/>
                  <a:pt x="12" y="192"/>
                  <a:pt x="24" y="288"/>
                </a:cubicBezTo>
              </a:path>
            </a:pathLst>
          </a:custGeom>
          <a:noFill/>
          <a:ln w="9525">
            <a:solidFill>
              <a:srgbClr val="FF00FF"/>
            </a:solidFill>
            <a:round/>
            <a:headEnd type="stealth" w="med" len="med"/>
            <a:tailEnd type="stealth" w="med" len="med"/>
          </a:ln>
        </p:spPr>
        <p:txBody>
          <a:bodyPr/>
          <a:lstStyle/>
          <a:p>
            <a:pPr>
              <a:defRPr/>
            </a:pPr>
            <a:endParaRPr lang="en-GB"/>
          </a:p>
        </p:txBody>
      </p:sp>
      <mc:AlternateContent xmlns:mc="http://schemas.openxmlformats.org/markup-compatibility/2006">
        <mc:Choice xmlns:a14="http://schemas.microsoft.com/office/drawing/2010/main" Requires="a14">
          <p:sp>
            <p:nvSpPr>
              <p:cNvPr id="18438" name="Object 11"/>
              <p:cNvSpPr txBox="1"/>
              <p:nvPr/>
            </p:nvSpPr>
            <p:spPr bwMode="auto">
              <a:xfrm>
                <a:off x="6434137" y="4462991"/>
                <a:ext cx="2728913" cy="714375"/>
              </a:xfrm>
              <a:prstGeom prst="rect">
                <a:avLst/>
              </a:prstGeom>
              <a:solidFill>
                <a:schemeClr val="accent4">
                  <a:lumMod val="20000"/>
                  <a:lumOff val="80000"/>
                </a:schemeClr>
              </a:solidFill>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en-BM" sz="2000" i="1">
                              <a:solidFill>
                                <a:srgbClr val="000000"/>
                              </a:solidFill>
                              <a:latin typeface="Cambria Math" panose="02040503050406030204" pitchFamily="18" charset="0"/>
                            </a:rPr>
                          </m:ctrlPr>
                        </m:barPr>
                        <m:e>
                          <m:r>
                            <m:rPr>
                              <m:nor/>
                            </m:rPr>
                            <a:rPr lang="en-BM" sz="2000" i="0">
                              <a:solidFill>
                                <a:srgbClr val="000000"/>
                              </a:solidFill>
                              <a:latin typeface="Cambria Math" panose="02040503050406030204" pitchFamily="18" charset="0"/>
                            </a:rPr>
                            <m:t>KE</m:t>
                          </m:r>
                        </m:e>
                      </m:bar>
                      <m:r>
                        <a:rPr lang="en-BM" sz="2000" i="1">
                          <a:solidFill>
                            <a:srgbClr val="000000"/>
                          </a:solidFill>
                          <a:latin typeface="Cambria Math" panose="02040503050406030204" pitchFamily="18" charset="0"/>
                        </a:rPr>
                        <m:t>=</m:t>
                      </m:r>
                      <m:f>
                        <m:fPr>
                          <m:ctrlPr>
                            <a:rPr lang="en-BM" sz="2000" i="1">
                              <a:solidFill>
                                <a:srgbClr val="000000"/>
                              </a:solidFill>
                              <a:latin typeface="Cambria Math" panose="02040503050406030204" pitchFamily="18" charset="0"/>
                            </a:rPr>
                          </m:ctrlPr>
                        </m:fPr>
                        <m:num>
                          <m:r>
                            <a:rPr lang="en-BM" sz="2000" i="1">
                              <a:solidFill>
                                <a:srgbClr val="000000"/>
                              </a:solidFill>
                              <a:latin typeface="Cambria Math" panose="02040503050406030204" pitchFamily="18" charset="0"/>
                            </a:rPr>
                            <m:t>1</m:t>
                          </m:r>
                        </m:num>
                        <m:den>
                          <m:r>
                            <a:rPr lang="en-BM" sz="2000" i="1">
                              <a:solidFill>
                                <a:srgbClr val="000000"/>
                              </a:solidFill>
                              <a:latin typeface="Cambria Math" panose="02040503050406030204" pitchFamily="18" charset="0"/>
                            </a:rPr>
                            <m:t>2</m:t>
                          </m:r>
                        </m:den>
                      </m:f>
                      <m:r>
                        <a:rPr lang="en-BM" sz="2000" i="1">
                          <a:solidFill>
                            <a:srgbClr val="000000"/>
                          </a:solidFill>
                          <a:latin typeface="Cambria Math" panose="02040503050406030204" pitchFamily="18" charset="0"/>
                        </a:rPr>
                        <m:t>𝑚</m:t>
                      </m:r>
                      <m:sSubSup>
                        <m:sSubSupPr>
                          <m:ctrlPr>
                            <a:rPr lang="en-BM" sz="2000" i="1">
                              <a:solidFill>
                                <a:srgbClr val="000000"/>
                              </a:solidFill>
                              <a:latin typeface="Cambria Math" panose="02040503050406030204" pitchFamily="18" charset="0"/>
                            </a:rPr>
                          </m:ctrlPr>
                        </m:sSubSupPr>
                        <m:e>
                          <m:r>
                            <a:rPr lang="en-BM" sz="2000" i="1">
                              <a:solidFill>
                                <a:srgbClr val="000000"/>
                              </a:solidFill>
                              <a:latin typeface="Cambria Math" panose="02040503050406030204" pitchFamily="18" charset="0"/>
                            </a:rPr>
                            <m:t>𝑣</m:t>
                          </m:r>
                        </m:e>
                        <m:sub>
                          <m:r>
                            <a:rPr lang="en-BM" sz="2000" i="1">
                              <a:solidFill>
                                <a:srgbClr val="000000"/>
                              </a:solidFill>
                              <a:latin typeface="Cambria Math" panose="02040503050406030204" pitchFamily="18" charset="0"/>
                            </a:rPr>
                            <m:t>𝑟𝑚𝑠</m:t>
                          </m:r>
                        </m:sub>
                        <m:sup>
                          <m:r>
                            <a:rPr lang="en-BM" sz="2000" i="1">
                              <a:solidFill>
                                <a:srgbClr val="000000"/>
                              </a:solidFill>
                              <a:latin typeface="Cambria Math" panose="02040503050406030204" pitchFamily="18" charset="0"/>
                            </a:rPr>
                            <m:t>2</m:t>
                          </m:r>
                        </m:sup>
                      </m:sSubSup>
                      <m:r>
                        <a:rPr lang="en-BM" sz="2000" i="1">
                          <a:solidFill>
                            <a:srgbClr val="000000"/>
                          </a:solidFill>
                          <a:latin typeface="Cambria Math" panose="02040503050406030204" pitchFamily="18" charset="0"/>
                        </a:rPr>
                        <m:t>=</m:t>
                      </m:r>
                      <m:f>
                        <m:fPr>
                          <m:ctrlPr>
                            <a:rPr lang="en-BM" sz="2000" i="1">
                              <a:solidFill>
                                <a:srgbClr val="000000"/>
                              </a:solidFill>
                              <a:latin typeface="Cambria Math" panose="02040503050406030204" pitchFamily="18" charset="0"/>
                            </a:rPr>
                          </m:ctrlPr>
                        </m:fPr>
                        <m:num>
                          <m:r>
                            <a:rPr lang="en-BM" sz="2000" i="1">
                              <a:solidFill>
                                <a:srgbClr val="000000"/>
                              </a:solidFill>
                              <a:latin typeface="Cambria Math" panose="02040503050406030204" pitchFamily="18" charset="0"/>
                            </a:rPr>
                            <m:t>3</m:t>
                          </m:r>
                        </m:num>
                        <m:den>
                          <m:r>
                            <a:rPr lang="en-BM" sz="2000" i="1">
                              <a:solidFill>
                                <a:srgbClr val="000000"/>
                              </a:solidFill>
                              <a:latin typeface="Cambria Math" panose="02040503050406030204" pitchFamily="18" charset="0"/>
                            </a:rPr>
                            <m:t>2</m:t>
                          </m:r>
                        </m:den>
                      </m:f>
                      <m:r>
                        <a:rPr lang="en-BM" sz="2000" i="1">
                          <a:solidFill>
                            <a:srgbClr val="000000"/>
                          </a:solidFill>
                          <a:latin typeface="Cambria Math" panose="02040503050406030204" pitchFamily="18" charset="0"/>
                        </a:rPr>
                        <m:t>𝑘𝑇</m:t>
                      </m:r>
                    </m:oMath>
                  </m:oMathPara>
                </a14:m>
                <a:endParaRPr lang="en-BM" sz="2000" dirty="0"/>
              </a:p>
            </p:txBody>
          </p:sp>
        </mc:Choice>
        <mc:Fallback>
          <p:sp>
            <p:nvSpPr>
              <p:cNvPr id="18438" name="Object 11"/>
              <p:cNvSpPr txBox="1">
                <a:spLocks noRot="1" noChangeAspect="1" noMove="1" noResize="1" noEditPoints="1" noAdjustHandles="1" noChangeArrowheads="1" noChangeShapeType="1" noTextEdit="1"/>
              </p:cNvSpPr>
              <p:nvPr/>
            </p:nvSpPr>
            <p:spPr bwMode="auto">
              <a:xfrm>
                <a:off x="6434137" y="4462991"/>
                <a:ext cx="2728913" cy="714375"/>
              </a:xfrm>
              <a:prstGeom prst="rect">
                <a:avLst/>
              </a:prstGeom>
              <a:blipFill>
                <a:blip r:embed="rId7"/>
                <a:stretch>
                  <a:fillRect/>
                </a:stretch>
              </a:blipFill>
            </p:spPr>
            <p:txBody>
              <a:bodyPr/>
              <a:lstStyle/>
              <a:p>
                <a:r>
                  <a:rPr lang="en-BM">
                    <a:noFill/>
                  </a:rPr>
                  <a:t> </a:t>
                </a:r>
              </a:p>
            </p:txBody>
          </p:sp>
        </mc:Fallback>
      </mc:AlternateContent>
      <p:sp>
        <p:nvSpPr>
          <p:cNvPr id="2" name="Slide Number Placeholder 1"/>
          <p:cNvSpPr>
            <a:spLocks noGrp="1"/>
          </p:cNvSpPr>
          <p:nvPr>
            <p:ph type="sldNum" sz="quarter" idx="12"/>
          </p:nvPr>
        </p:nvSpPr>
        <p:spPr/>
        <p:txBody>
          <a:bodyPr/>
          <a:lstStyle/>
          <a:p>
            <a:pPr>
              <a:defRPr/>
            </a:pPr>
            <a:fld id="{36672B1F-A9CC-49E6-810C-56BE82AF8ACB}" type="slidenum">
              <a:rPr lang="en-US" smtClean="0"/>
              <a:pPr>
                <a:defRPr/>
              </a:pPr>
              <a:t>9</a:t>
            </a:fld>
            <a:endParaRPr lang="en-US"/>
          </a:p>
        </p:txBody>
      </p:sp>
      <p:sp>
        <p:nvSpPr>
          <p:cNvPr id="15" name="TextBox 14">
            <a:extLst>
              <a:ext uri="{FF2B5EF4-FFF2-40B4-BE49-F238E27FC236}">
                <a16:creationId xmlns:a16="http://schemas.microsoft.com/office/drawing/2014/main" id="{99F2314C-F4D6-4A9C-9AE7-4EEA39D25ED0}"/>
              </a:ext>
            </a:extLst>
          </p:cNvPr>
          <p:cNvSpPr txBox="1"/>
          <p:nvPr/>
        </p:nvSpPr>
        <p:spPr>
          <a:xfrm>
            <a:off x="4555067" y="5553604"/>
            <a:ext cx="6665799" cy="369332"/>
          </a:xfrm>
          <a:prstGeom prst="rect">
            <a:avLst/>
          </a:prstGeom>
          <a:solidFill>
            <a:srgbClr val="FFFF00"/>
          </a:solidFill>
          <a:ln>
            <a:solidFill>
              <a:schemeClr val="tx1"/>
            </a:solidFill>
          </a:ln>
        </p:spPr>
        <p:txBody>
          <a:bodyPr wrap="none" rtlCol="0">
            <a:spAutoFit/>
          </a:bodyPr>
          <a:lstStyle/>
          <a:p>
            <a:r>
              <a:rPr lang="en-US" dirty="0"/>
              <a:t>Question:  What is the average speed of the air molecules in this lab?</a:t>
            </a:r>
            <a:endParaRPr lang="en-BM"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EA4EAB0-75EE-4A77-93D4-CAD8AE4E1E4C}"/>
                  </a:ext>
                </a:extLst>
              </p:cNvPr>
              <p:cNvSpPr txBox="1"/>
              <p:nvPr/>
            </p:nvSpPr>
            <p:spPr>
              <a:xfrm>
                <a:off x="2952750" y="3858156"/>
                <a:ext cx="1924050" cy="369332"/>
              </a:xfrm>
              <a:prstGeom prst="rect">
                <a:avLst/>
              </a:prstGeom>
              <a:solidFill>
                <a:schemeClr val="accent1">
                  <a:lumMod val="20000"/>
                  <a:lumOff val="80000"/>
                </a:schemeClr>
              </a:solidFill>
            </p:spPr>
            <p:txBody>
              <a:bodyPr wrap="square" rtlCol="0">
                <a:spAutoFit/>
              </a:bodyPr>
              <a:lstStyle/>
              <a:p>
                <a:r>
                  <a:rPr lang="en-US" dirty="0"/>
                  <a:t>From </a:t>
                </a:r>
                <a14:m>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m:t>
                    </m:r>
                    <m:r>
                      <a:rPr lang="en-US" b="0" i="1" smtClean="0">
                        <a:latin typeface="Cambria Math" panose="02040503050406030204" pitchFamily="18" charset="0"/>
                      </a:rPr>
                      <m:t>𝑁𝑘𝑇</m:t>
                    </m:r>
                  </m:oMath>
                </a14:m>
                <a:endParaRPr lang="en-BM" dirty="0"/>
              </a:p>
            </p:txBody>
          </p:sp>
        </mc:Choice>
        <mc:Fallback>
          <p:sp>
            <p:nvSpPr>
              <p:cNvPr id="3" name="TextBox 2">
                <a:extLst>
                  <a:ext uri="{FF2B5EF4-FFF2-40B4-BE49-F238E27FC236}">
                    <a16:creationId xmlns:a16="http://schemas.microsoft.com/office/drawing/2014/main" id="{FEA4EAB0-75EE-4A77-93D4-CAD8AE4E1E4C}"/>
                  </a:ext>
                </a:extLst>
              </p:cNvPr>
              <p:cNvSpPr txBox="1">
                <a:spLocks noRot="1" noChangeAspect="1" noMove="1" noResize="1" noEditPoints="1" noAdjustHandles="1" noChangeArrowheads="1" noChangeShapeType="1" noTextEdit="1"/>
              </p:cNvSpPr>
              <p:nvPr/>
            </p:nvSpPr>
            <p:spPr>
              <a:xfrm>
                <a:off x="2952750" y="3858156"/>
                <a:ext cx="1924050" cy="369332"/>
              </a:xfrm>
              <a:prstGeom prst="rect">
                <a:avLst/>
              </a:prstGeom>
              <a:blipFill>
                <a:blip r:embed="rId8"/>
                <a:stretch>
                  <a:fillRect l="-2532" t="-10000" b="-26667"/>
                </a:stretch>
              </a:blipFill>
            </p:spPr>
            <p:txBody>
              <a:bodyPr/>
              <a:lstStyle/>
              <a:p>
                <a:r>
                  <a:rPr lang="en-BM">
                    <a:noFill/>
                  </a:rPr>
                  <a:t> </a:t>
                </a:r>
              </a:p>
            </p:txBody>
          </p:sp>
        </mc:Fallback>
      </mc:AlternateContent>
      <p:cxnSp>
        <p:nvCxnSpPr>
          <p:cNvPr id="5" name="Straight Arrow Connector 4">
            <a:extLst>
              <a:ext uri="{FF2B5EF4-FFF2-40B4-BE49-F238E27FC236}">
                <a16:creationId xmlns:a16="http://schemas.microsoft.com/office/drawing/2014/main" id="{1A91B5CE-4477-4D66-8A3E-E10C69626BAB}"/>
              </a:ext>
            </a:extLst>
          </p:cNvPr>
          <p:cNvCxnSpPr>
            <a:cxnSpLocks/>
            <a:stCxn id="3" idx="3"/>
          </p:cNvCxnSpPr>
          <p:nvPr/>
        </p:nvCxnSpPr>
        <p:spPr>
          <a:xfrm flipV="1">
            <a:off x="4876800" y="3858156"/>
            <a:ext cx="80010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712A8EF-A7C1-4FEF-81BF-324654868ECF}"/>
              </a:ext>
            </a:extLst>
          </p:cNvPr>
          <p:cNvSpPr txBox="1"/>
          <p:nvPr/>
        </p:nvSpPr>
        <p:spPr>
          <a:xfrm>
            <a:off x="8022165" y="1805310"/>
            <a:ext cx="2245785" cy="646331"/>
          </a:xfrm>
          <a:prstGeom prst="rect">
            <a:avLst/>
          </a:prstGeom>
          <a:solidFill>
            <a:schemeClr val="accent1">
              <a:lumMod val="20000"/>
              <a:lumOff val="80000"/>
            </a:schemeClr>
          </a:solidFill>
        </p:spPr>
        <p:txBody>
          <a:bodyPr wrap="square" rtlCol="0">
            <a:spAutoFit/>
          </a:bodyPr>
          <a:lstStyle/>
          <a:p>
            <a:r>
              <a:rPr lang="en-US" dirty="0"/>
              <a:t>Add the ½ into the brackets</a:t>
            </a:r>
            <a:endParaRPr lang="en-BM"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1192</Words>
  <Application>Microsoft Office PowerPoint</Application>
  <PresentationFormat>Widescreen</PresentationFormat>
  <Paragraphs>150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 Math</vt:lpstr>
      <vt:lpstr>Comic Sans MS</vt:lpstr>
      <vt:lpstr>Open Sans</vt:lpstr>
      <vt:lpstr>Office Theme</vt:lpstr>
      <vt:lpstr>Principles of Physics II</vt:lpstr>
      <vt:lpstr>How to increase pressure?</vt:lpstr>
      <vt:lpstr>What is Thermodynamics?</vt:lpstr>
      <vt:lpstr>Gas Laws Recap</vt:lpstr>
      <vt:lpstr>Gas Laws Recap</vt:lpstr>
      <vt:lpstr>PowerPoint Presentation</vt:lpstr>
      <vt:lpstr>PowerPoint Presentation</vt:lpstr>
      <vt:lpstr>PowerPoint Presentation</vt:lpstr>
      <vt:lpstr>PowerPoint Presentation</vt:lpstr>
      <vt:lpstr>Internal Energy - Macroscopic</vt:lpstr>
      <vt:lpstr>Internal Energy - Macroscopic</vt:lpstr>
      <vt:lpstr>Example</vt:lpstr>
      <vt:lpstr>Work</vt:lpstr>
      <vt:lpstr>How to increase the energy of the gas</vt:lpstr>
      <vt:lpstr>PowerPoint Presentation</vt:lpstr>
      <vt:lpstr>PowerPoint Presentation</vt:lpstr>
      <vt:lpstr>PowerPoint Presentation</vt:lpstr>
      <vt:lpstr>PowerPoint Presentation</vt:lpstr>
      <vt:lpstr>PowerPoint Presentation</vt:lpstr>
      <vt:lpstr>Example</vt:lpstr>
      <vt:lpstr>Example</vt:lpstr>
      <vt:lpstr>Example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Physics II</dc:title>
  <dc:creator>Wright, Paul</dc:creator>
  <cp:lastModifiedBy>Wright, Paul</cp:lastModifiedBy>
  <cp:revision>39</cp:revision>
  <cp:lastPrinted>2021-02-15T16:24:51Z</cp:lastPrinted>
  <dcterms:created xsi:type="dcterms:W3CDTF">2021-01-31T17:45:50Z</dcterms:created>
  <dcterms:modified xsi:type="dcterms:W3CDTF">2021-02-15T16:25:47Z</dcterms:modified>
</cp:coreProperties>
</file>