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7" r:id="rId3"/>
    <p:sldId id="300" r:id="rId4"/>
    <p:sldId id="288" r:id="rId5"/>
    <p:sldId id="282" r:id="rId6"/>
    <p:sldId id="283" r:id="rId7"/>
    <p:sldId id="284" r:id="rId8"/>
    <p:sldId id="281" r:id="rId9"/>
    <p:sldId id="299" r:id="rId10"/>
    <p:sldId id="285" r:id="rId11"/>
    <p:sldId id="286" r:id="rId12"/>
    <p:sldId id="291" r:id="rId13"/>
    <p:sldId id="292" r:id="rId14"/>
    <p:sldId id="293" r:id="rId15"/>
    <p:sldId id="297" r:id="rId16"/>
    <p:sldId id="298" r:id="rId17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EB2B-FB90-464A-8C91-9EB9D6EE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2AE8A-2750-4392-AB51-0B28F8818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9CA08-1475-4C83-9947-A1C49DDC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F507-179A-41A6-A0D5-601F632668FB}" type="datetimeFigureOut">
              <a:rPr lang="en-BM" smtClean="0"/>
              <a:t>28 Dec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9CCB8-8CCD-4F32-A3B0-664AAAA9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78F4D-2DE6-45A0-988C-AF68C706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2A3-E819-47F6-8DCD-944BA20EA6EE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8209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9B13-A2AF-4E46-A4B8-7665C0D9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1CFC0-CB90-4A94-8692-71AF10089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91132-58FC-4283-874A-1BF345B5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F507-179A-41A6-A0D5-601F632668FB}" type="datetimeFigureOut">
              <a:rPr lang="en-BM" smtClean="0"/>
              <a:t>28 Dec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270E5-1138-4D66-9E0E-3FEF2BFA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692CD-A4A0-45C3-B9A2-CA8ABBB0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2A3-E819-47F6-8DCD-944BA20EA6EE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8515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4F27A-A901-4F7B-861B-B0999A7F1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2D744-5794-4B74-896C-3D93956AB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22D5B-CFE8-4AD2-9991-9773CFBE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F507-179A-41A6-A0D5-601F632668FB}" type="datetimeFigureOut">
              <a:rPr lang="en-BM" smtClean="0"/>
              <a:t>28 Dec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948E4-0E91-484A-B1AC-10A1D2EC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6B61A-FF9B-437D-94AD-1C6450BD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2A3-E819-47F6-8DCD-944BA20EA6EE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12206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0FC8-6998-4B3C-B6FF-1F97E469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A6696-55AA-4958-8EEE-75615D286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F039D-6468-4617-95A5-45F17050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F507-179A-41A6-A0D5-601F632668FB}" type="datetimeFigureOut">
              <a:rPr lang="en-BM" smtClean="0"/>
              <a:t>28 Dec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61A5A-C237-48C7-808D-F0758D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AF24F-27D6-4633-BEB5-4B3EFC87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2A3-E819-47F6-8DCD-944BA20EA6EE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75081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C0EE-BC5C-4FA5-B87B-B6595015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1C412-8C7E-4497-B20F-01286741A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0B3BD-C76D-4216-A4F8-2B043900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F507-179A-41A6-A0D5-601F632668FB}" type="datetimeFigureOut">
              <a:rPr lang="en-BM" smtClean="0"/>
              <a:t>28 Dec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FDA57-830B-467C-ABE0-9519C286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6820D-1DED-4802-971F-34080F06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2A3-E819-47F6-8DCD-944BA20EA6EE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00955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001E-BF2C-4D89-BBA5-216E6D99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2958-6181-4AA3-A78F-082C46017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217C7-B89C-4054-BDFE-0D5CD4E39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3790C-0F7E-4190-97F1-91560E2E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F507-179A-41A6-A0D5-601F632668FB}" type="datetimeFigureOut">
              <a:rPr lang="en-BM" smtClean="0"/>
              <a:t>28 Dec 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68CCA-8F8B-466C-973D-AE2E6258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0E703-4A00-40C1-B073-9D878AAA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2A3-E819-47F6-8DCD-944BA20EA6EE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60252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EB164-C398-410B-9F91-899C5734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BB528-1025-4989-A9F8-8A249C8DB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27D13-B809-4F22-A3DE-952B35CEB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A7D5D-775C-4D76-9D9F-D4C62D0E1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7698A5-7F73-4D78-84BF-31F7C1B3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F1F89-3AF6-4D0D-A01E-AFC25A4F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F507-179A-41A6-A0D5-601F632668FB}" type="datetimeFigureOut">
              <a:rPr lang="en-BM" smtClean="0"/>
              <a:t>28 Dec 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DB94C-50A2-4391-BFDD-0D22C243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F0E32-621B-462D-91AB-47F3C035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2A3-E819-47F6-8DCD-944BA20EA6EE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22346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904F-4F44-4DEF-B743-663B3335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47A785-ECDD-4EB4-A1B3-14BD8135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F507-179A-41A6-A0D5-601F632668FB}" type="datetimeFigureOut">
              <a:rPr lang="en-BM" smtClean="0"/>
              <a:t>28 Dec 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76AFB-E83A-41CC-8FA2-867DA473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64CDC-DE84-411F-9ACA-88B18DD7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2A3-E819-47F6-8DCD-944BA20EA6EE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7164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C7CCF-DB5E-4785-8030-895D5B9D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F507-179A-41A6-A0D5-601F632668FB}" type="datetimeFigureOut">
              <a:rPr lang="en-BM" smtClean="0"/>
              <a:t>28 Dec 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66B06D-956B-42FB-8543-63C97CAA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1BE57-202B-4701-B1FF-D2726690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2A3-E819-47F6-8DCD-944BA20EA6EE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3158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9D0E-4442-476B-94BC-9D766061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89765-31D6-4095-95CD-E0C79027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A12CA-C4B6-426E-9FC3-D786BF476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54143-849D-4865-A43D-4BA803D2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F507-179A-41A6-A0D5-601F632668FB}" type="datetimeFigureOut">
              <a:rPr lang="en-BM" smtClean="0"/>
              <a:t>28 Dec 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89FF8-E632-497D-B8C7-DAAE8347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FDF80-1D7D-46F4-8792-89EDB2D6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2A3-E819-47F6-8DCD-944BA20EA6EE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3195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33B1B-5EF2-4D29-866C-5242C19A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AA57B-D09B-466A-8757-8F5EF5D35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1E256-A69E-436B-A0DC-1BDB179E4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0CBA6-78A3-4402-AFFB-B479E15E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F507-179A-41A6-A0D5-601F632668FB}" type="datetimeFigureOut">
              <a:rPr lang="en-BM" smtClean="0"/>
              <a:t>28 Dec 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61016-37E6-4398-B43F-2934C71F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C9844-EB89-48F6-A72E-AC058612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12A3-E819-47F6-8DCD-944BA20EA6EE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18539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0385E1-98A6-4BBB-A7FA-E2BF1BB7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9123D-7988-4DB7-A9D4-CEDFED4D0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057B0-CFFA-40DA-A4B5-0F938377A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BF507-179A-41A6-A0D5-601F632668FB}" type="datetimeFigureOut">
              <a:rPr lang="en-BM" smtClean="0"/>
              <a:t>28 Dec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33FBA-B723-4361-9DBC-7E0EA8B72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DF02B-961B-49CC-AA16-7FD787CC9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12A3-E819-47F6-8DCD-944BA20EA6EE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56223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Submarines and submersiles humans have used to explore the ocean ...">
            <a:extLst>
              <a:ext uri="{FF2B5EF4-FFF2-40B4-BE49-F238E27FC236}">
                <a16:creationId xmlns:a16="http://schemas.microsoft.com/office/drawing/2014/main" id="{8E95AC22-EB01-42F1-9C5D-B32FF1A06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8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67B42-1901-45ED-BD00-F3C508568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1.2 - Hydrostatic Pressure</a:t>
            </a:r>
            <a:endParaRPr lang="en-BM" sz="20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80BCE-166F-4E68-94E8-F8D1BE986C1F}"/>
              </a:ext>
            </a:extLst>
          </p:cNvPr>
          <p:cNvSpPr txBox="1"/>
          <p:nvPr/>
        </p:nvSpPr>
        <p:spPr>
          <a:xfrm>
            <a:off x="354066" y="543357"/>
            <a:ext cx="25755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  BERMUDA COLLEGE</a:t>
            </a:r>
            <a:endParaRPr lang="en-BM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B7D75A-C470-4C87-9E04-F0E458409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/>
              <a:t>Principles of Physics II</a:t>
            </a:r>
          </a:p>
        </p:txBody>
      </p:sp>
    </p:spTree>
    <p:extLst>
      <p:ext uri="{BB962C8B-B14F-4D97-AF65-F5344CB8AC3E}">
        <p14:creationId xmlns:p14="http://schemas.microsoft.com/office/powerpoint/2010/main" val="482045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804"/>
    </mc:Choice>
    <mc:Fallback xmlns="">
      <p:transition spd="slow" advTm="580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wimming, sport, sitting, man&#10;&#10;Description automatically generated">
            <a:extLst>
              <a:ext uri="{FF2B5EF4-FFF2-40B4-BE49-F238E27FC236}">
                <a16:creationId xmlns:a16="http://schemas.microsoft.com/office/drawing/2014/main" id="{BB745327-3537-488D-AFAA-9078F2170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01" y="3735449"/>
            <a:ext cx="4827788" cy="292972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12C3146-880D-4292-9161-71FB72D94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1905" r="34478" b="4690"/>
          <a:stretch/>
        </p:blipFill>
        <p:spPr>
          <a:xfrm>
            <a:off x="481914" y="377889"/>
            <a:ext cx="4506925" cy="6102221"/>
          </a:xfrm>
          <a:prstGeom prst="rect">
            <a:avLst/>
          </a:prstGeom>
        </p:spPr>
      </p:pic>
      <p:pic>
        <p:nvPicPr>
          <p:cNvPr id="1026" name="Picture 2" descr="Williams Bay water tower repairs could drive up rates for ...">
            <a:extLst>
              <a:ext uri="{FF2B5EF4-FFF2-40B4-BE49-F238E27FC236}">
                <a16:creationId xmlns:a16="http://schemas.microsoft.com/office/drawing/2014/main" id="{37AD4466-A17E-4C97-9EE3-A9E5A8D18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55" y="0"/>
            <a:ext cx="5473248" cy="36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3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C39C-5D7B-4425-ABCE-67C75DC8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63" y="76557"/>
            <a:ext cx="11101873" cy="17047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Pumps</a:t>
            </a:r>
            <a:endParaRPr lang="en-BM" dirty="0">
              <a:solidFill>
                <a:schemeClr val="bg1"/>
              </a:solidFill>
            </a:endParaRPr>
          </a:p>
        </p:txBody>
      </p:sp>
      <p:pic>
        <p:nvPicPr>
          <p:cNvPr id="2050" name="Picture 2" descr="Pump Head Explained | ieDepot Blog">
            <a:extLst>
              <a:ext uri="{FF2B5EF4-FFF2-40B4-BE49-F238E27FC236}">
                <a16:creationId xmlns:a16="http://schemas.microsoft.com/office/drawing/2014/main" id="{71C7544B-7196-4F0E-92CF-9D510AF0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6" y="1602539"/>
            <a:ext cx="8810625" cy="525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BFF80F-1323-42F8-B7F1-1FE96025F83D}"/>
                  </a:ext>
                </a:extLst>
              </p:cNvPr>
              <p:cNvSpPr txBox="1"/>
              <p:nvPr/>
            </p:nvSpPr>
            <p:spPr>
              <a:xfrm>
                <a:off x="4373146" y="807054"/>
                <a:ext cx="6228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h𝑒𝑖𝑔h𝑡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𝑝𝑢𝑚𝑝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𝑝𝑟𝑒𝑠𝑠𝑢𝑟𝑒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𝑑𝑖𝑓𝑓𝑒𝑟𝑒𝑛𝑐𝑒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𝑢𝑠𝑢𝑎𝑙𝑙𝑦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M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BFF80F-1323-42F8-B7F1-1FE96025F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146" y="807054"/>
                <a:ext cx="6228052" cy="276999"/>
              </a:xfrm>
              <a:prstGeom prst="rect">
                <a:avLst/>
              </a:prstGeom>
              <a:blipFill>
                <a:blip r:embed="rId3"/>
                <a:stretch>
                  <a:fillRect l="-1272" t="-2174" r="-1370" b="-32609"/>
                </a:stretch>
              </a:blipFill>
            </p:spPr>
            <p:txBody>
              <a:bodyPr/>
              <a:lstStyle/>
              <a:p>
                <a:r>
                  <a:rPr lang="en-B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41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885E-D345-40B0-8EB4-26D700C83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Pascal’s Principle</a:t>
            </a:r>
            <a:endParaRPr lang="en-BM" dirty="0"/>
          </a:p>
        </p:txBody>
      </p:sp>
      <p:pic>
        <p:nvPicPr>
          <p:cNvPr id="4" name="Picture 6" descr="afg002">
            <a:extLst>
              <a:ext uri="{FF2B5EF4-FFF2-40B4-BE49-F238E27FC236}">
                <a16:creationId xmlns:a16="http://schemas.microsoft.com/office/drawing/2014/main" id="{0B4D371A-D36E-4C48-9F25-CB7C19778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76" y="1487424"/>
            <a:ext cx="3524539" cy="42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70863F-ADAA-46E2-A39C-E0C2F6817E0B}"/>
              </a:ext>
            </a:extLst>
          </p:cNvPr>
          <p:cNvSpPr txBox="1"/>
          <p:nvPr/>
        </p:nvSpPr>
        <p:spPr>
          <a:xfrm>
            <a:off x="466928" y="1906621"/>
            <a:ext cx="3813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Pressure in a fluid is applied equally in all directions – consequence of Newton’s Third Law</a:t>
            </a:r>
            <a:endParaRPr lang="en-BM" dirty="0"/>
          </a:p>
        </p:txBody>
      </p:sp>
      <p:pic>
        <p:nvPicPr>
          <p:cNvPr id="1026" name="Picture 2" descr="Pascal's Syringe - Wolfram Demonstrations Project">
            <a:extLst>
              <a:ext uri="{FF2B5EF4-FFF2-40B4-BE49-F238E27FC236}">
                <a16:creationId xmlns:a16="http://schemas.microsoft.com/office/drawing/2014/main" id="{081C787B-49FF-4755-847C-503A8709C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2" t="28801" r="17059" b="10781"/>
          <a:stretch/>
        </p:blipFill>
        <p:spPr bwMode="auto">
          <a:xfrm>
            <a:off x="646176" y="3155612"/>
            <a:ext cx="2645664" cy="28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1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ep-Sea Biology">
            <a:extLst>
              <a:ext uri="{FF2B5EF4-FFF2-40B4-BE49-F238E27FC236}">
                <a16:creationId xmlns:a16="http://schemas.microsoft.com/office/drawing/2014/main" id="{A9CFDA30-49A9-4922-97DF-B57459F85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5" y="389200"/>
            <a:ext cx="48768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trovex Flotation Spheres - RS Aqua">
            <a:extLst>
              <a:ext uri="{FF2B5EF4-FFF2-40B4-BE49-F238E27FC236}">
                <a16:creationId xmlns:a16="http://schemas.microsoft.com/office/drawing/2014/main" id="{F8A0E675-A9C7-4014-A29E-E53970F0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11" y="172443"/>
            <a:ext cx="4468050" cy="356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bsea deep sea glass sphere flotation and hard hat after implosion -  DeepWater Buoyancy">
            <a:extLst>
              <a:ext uri="{FF2B5EF4-FFF2-40B4-BE49-F238E27FC236}">
                <a16:creationId xmlns:a16="http://schemas.microsoft.com/office/drawing/2014/main" id="{FFC0460F-9373-457E-A6BD-340F67D62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281"/>
            <a:ext cx="9966311" cy="365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239D0C-F679-4C62-93E7-E47BB24DA921}"/>
              </a:ext>
            </a:extLst>
          </p:cNvPr>
          <p:cNvSpPr txBox="1"/>
          <p:nvPr/>
        </p:nvSpPr>
        <p:spPr>
          <a:xfrm>
            <a:off x="1932373" y="2767280"/>
            <a:ext cx="5390609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Effects of pressure in</a:t>
            </a:r>
          </a:p>
          <a:p>
            <a:pPr algn="ctr"/>
            <a:r>
              <a:rPr lang="en-US" sz="4000" dirty="0"/>
              <a:t> the deep ocean</a:t>
            </a:r>
            <a:endParaRPr lang="en-BM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8A205-5571-43B6-AB43-DED1FBA7B26E}"/>
              </a:ext>
            </a:extLst>
          </p:cNvPr>
          <p:cNvSpPr txBox="1"/>
          <p:nvPr/>
        </p:nvSpPr>
        <p:spPr>
          <a:xfrm>
            <a:off x="4224343" y="6313905"/>
            <a:ext cx="23399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was a glass sphere</a:t>
            </a:r>
            <a:endParaRPr lang="en-BM" dirty="0"/>
          </a:p>
        </p:txBody>
      </p:sp>
    </p:spTree>
    <p:extLst>
      <p:ext uri="{BB962C8B-B14F-4D97-AF65-F5344CB8AC3E}">
        <p14:creationId xmlns:p14="http://schemas.microsoft.com/office/powerpoint/2010/main" val="41752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29A20-D41B-4821-8CF1-BA3633D6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87" y="38458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 1</a:t>
            </a:r>
            <a:endParaRPr lang="en-BM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D7A3-3593-4521-BFD8-DBD288166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87" y="1488332"/>
            <a:ext cx="10894979" cy="468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The Mariana trench is located in the floor of the Pacific Ocean at a depth of 11,000 m below sea level.  The density of seawater is 1025 kg/m</a:t>
            </a:r>
            <a:r>
              <a:rPr lang="en-US" sz="2400" baseline="30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.  An underwater vehicle is sent down to explore.  It has a circular window of radius 0.1 m.  What force is applied to it if the pressure inside is 1 atmosphere?</a:t>
            </a:r>
            <a:endParaRPr lang="en-BM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7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29A20-D41B-4821-8CF1-BA3633D6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87" y="38458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 2</a:t>
            </a:r>
            <a:endParaRPr lang="en-BM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D7A3-3593-4521-BFD8-DBD288166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87" y="1488332"/>
            <a:ext cx="10894979" cy="468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Watlington water supplies pressure at 1.90 x 10</a:t>
            </a:r>
            <a:r>
              <a:rPr lang="en-US" sz="2400" baseline="30000" dirty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 Pa at the meter which is located at road level.  My house is on a hill and has a faucet to top up the tank 6.50 m above the road.  What is the pressure of the water at the faucet?  How high could I raise a hose pipe above the faucet and still have water coming out to clean my roof?</a:t>
            </a:r>
            <a:endParaRPr lang="en-BM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2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29A20-D41B-4821-8CF1-BA3633D6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87" y="38458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 3</a:t>
            </a:r>
            <a:endParaRPr lang="en-BM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6FD7A3-3593-4521-BFD8-DBD288166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387" y="1488332"/>
                <a:ext cx="10894979" cy="46886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The atmosphere does not suddenly end, but fades away gradually as you get higher.  The Karman line is the official boundary of space at 100 km above sea level.  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solidFill>
                      <a:schemeClr val="bg1"/>
                    </a:solidFill>
                  </a:rPr>
                  <a:t>Why does the hydrostatic equation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not work so well for the atmosphere?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solidFill>
                      <a:schemeClr val="bg1"/>
                    </a:solidFill>
                  </a:rPr>
                  <a:t>Why do aircraft that fly at 10 km altitude need to be pressurized?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solidFill>
                      <a:schemeClr val="bg1"/>
                    </a:solidFill>
                  </a:rPr>
                  <a:t>What is the value for standard atmospheric pressure and why does it vary?</a:t>
                </a:r>
                <a:endParaRPr lang="en-BM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6FD7A3-3593-4521-BFD8-DBD288166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387" y="1488332"/>
                <a:ext cx="10894979" cy="4688631"/>
              </a:xfrm>
              <a:blipFill>
                <a:blip r:embed="rId2"/>
                <a:stretch>
                  <a:fillRect l="-895" t="-1821"/>
                </a:stretch>
              </a:blipFill>
            </p:spPr>
            <p:txBody>
              <a:bodyPr/>
              <a:lstStyle/>
              <a:p>
                <a:r>
                  <a:rPr lang="en-B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2689-49B8-48E7-8D3E-45072F1A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4562042" cy="2452687"/>
          </a:xfrm>
        </p:spPr>
        <p:txBody>
          <a:bodyPr anchor="ctr">
            <a:normAutofit/>
          </a:bodyPr>
          <a:lstStyle/>
          <a:p>
            <a:r>
              <a:rPr lang="en-US" sz="4000" dirty="0"/>
              <a:t>Numbers for water</a:t>
            </a:r>
            <a:endParaRPr lang="en-BM" sz="4000" dirty="0"/>
          </a:p>
        </p:txBody>
      </p:sp>
      <p:pic>
        <p:nvPicPr>
          <p:cNvPr id="5" name="Picture 4" descr="A car parked on the side of a fence&#10;&#10;Description automatically generated">
            <a:extLst>
              <a:ext uri="{FF2B5EF4-FFF2-40B4-BE49-F238E27FC236}">
                <a16:creationId xmlns:a16="http://schemas.microsoft.com/office/drawing/2014/main" id="{550956BF-AC7E-4A86-A275-F01315384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4" b="2125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725C6-9F58-4879-9BC4-37E457ED0F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9091" y="3752850"/>
                <a:ext cx="3629891" cy="2452687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M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 </m:t>
                      </m:r>
                      <m:r>
                        <m:rPr>
                          <m:nor/>
                        </m:rPr>
                        <a:rPr lang="en-US" sz="1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n-US" sz="1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M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sz="1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.0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BM" sz="18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1.0 </m:t>
                      </m:r>
                      <m:r>
                        <m:rPr>
                          <m:nor/>
                        </m:rPr>
                        <a:rPr lang="en-US" sz="1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n-US" sz="1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1.0 </m:t>
                      </m:r>
                      <m:r>
                        <m:rPr>
                          <m:nor/>
                        </m:rPr>
                        <a:rPr lang="en-US" sz="1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litres</m:t>
                      </m:r>
                    </m:oMath>
                  </m:oMathPara>
                </a14:m>
                <a:endParaRPr lang="en-US" sz="18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800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1.0 </m:t>
                      </m:r>
                      <m:sSup>
                        <m:sSupPr>
                          <m:ctrlPr>
                            <a:rPr lang="en-U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1.0 </m:t>
                      </m:r>
                      <m:r>
                        <m:rPr>
                          <m:nor/>
                        </m:rPr>
                        <a:rPr lang="en-US" sz="1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tonne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725C6-9F58-4879-9BC4-37E457ED0F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9091" y="3752850"/>
                <a:ext cx="3629891" cy="245268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M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3E72D3-3769-48BD-81A6-F708F60BE2CC}"/>
                  </a:ext>
                </a:extLst>
              </p:cNvPr>
              <p:cNvSpPr txBox="1"/>
              <p:nvPr/>
            </p:nvSpPr>
            <p:spPr>
              <a:xfrm>
                <a:off x="8370209" y="4794526"/>
                <a:ext cx="3107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ml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1.0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1.0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BM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3E72D3-3769-48BD-81A6-F708F60BE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209" y="4794526"/>
                <a:ext cx="310731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B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89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464D-6950-4032-ACFF-F02DFFDD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Cut to demo </a:t>
            </a:r>
            <a:endParaRPr lang="en-BM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EF348-7002-439C-8AF3-3B1C78057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Demo spouting can</a:t>
            </a:r>
            <a:endParaRPr lang="en-BM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1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5A28F46-4442-4D0A-9F73-AE530B5C0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0" y="777841"/>
            <a:ext cx="7424480" cy="5302317"/>
          </a:xfrm>
        </p:spPr>
      </p:pic>
    </p:spTree>
    <p:extLst>
      <p:ext uri="{BB962C8B-B14F-4D97-AF65-F5344CB8AC3E}">
        <p14:creationId xmlns:p14="http://schemas.microsoft.com/office/powerpoint/2010/main" val="66671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6480524-C75F-4A51-97D5-C2E9EED47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"/>
          <a:stretch/>
        </p:blipFill>
        <p:spPr>
          <a:xfrm>
            <a:off x="455720" y="776747"/>
            <a:ext cx="6234329" cy="5304506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2978F3-BC17-48AE-978A-12C93CA05DCD}"/>
              </a:ext>
            </a:extLst>
          </p:cNvPr>
          <p:cNvCxnSpPr>
            <a:cxnSpLocks/>
          </p:cNvCxnSpPr>
          <p:nvPr/>
        </p:nvCxnSpPr>
        <p:spPr>
          <a:xfrm flipH="1">
            <a:off x="5693819" y="2982897"/>
            <a:ext cx="1745668" cy="621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C61F2-E656-448E-A87A-10AB1C959AB1}"/>
                  </a:ext>
                </a:extLst>
              </p:cNvPr>
              <p:cNvSpPr txBox="1"/>
              <p:nvPr/>
            </p:nvSpPr>
            <p:spPr>
              <a:xfrm>
                <a:off x="7439487" y="497150"/>
                <a:ext cx="4296793" cy="581520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Pressure is the force spread over an area.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force is due to the weight of the water above.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Mass of the water is density x volume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Volume is the area x height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𝐴h𝑔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C61F2-E656-448E-A87A-10AB1C959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487" y="497150"/>
                <a:ext cx="4296793" cy="581520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9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79FE-C54E-4F32-B018-B40E1171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Strictly Speaking….</a:t>
            </a:r>
            <a:endParaRPr lang="en-BM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8B6059-8AA4-4349-BEEA-EBC4343BD7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163105" cy="4351338"/>
              </a:xfrm>
              <a:noFill/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The total pressure is the pressure at the surface added to the pressure difference of the fluid.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BM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8B6059-8AA4-4349-BEEA-EBC4343BD7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163105" cy="4351338"/>
              </a:xfrm>
              <a:blipFill>
                <a:blip r:embed="rId2"/>
                <a:stretch>
                  <a:fillRect l="-2482" t="-2241" r="-591"/>
                </a:stretch>
              </a:blipFill>
            </p:spPr>
            <p:txBody>
              <a:bodyPr/>
              <a:lstStyle/>
              <a:p>
                <a:r>
                  <a:rPr lang="en-BM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erson sitting on a table&#10;&#10;Description automatically generated">
            <a:extLst>
              <a:ext uri="{FF2B5EF4-FFF2-40B4-BE49-F238E27FC236}">
                <a16:creationId xmlns:a16="http://schemas.microsoft.com/office/drawing/2014/main" id="{AECF4297-14AD-41AF-8ED5-49440D144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4" y="0"/>
            <a:ext cx="497069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108498-716C-4858-8003-80ABE315D28D}"/>
              </a:ext>
            </a:extLst>
          </p:cNvPr>
          <p:cNvSpPr txBox="1"/>
          <p:nvPr/>
        </p:nvSpPr>
        <p:spPr>
          <a:xfrm>
            <a:off x="6395871" y="1027906"/>
            <a:ext cx="322478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Internet meme during COVID lockdown…</a:t>
            </a:r>
            <a:endParaRPr lang="en-BM" dirty="0"/>
          </a:p>
        </p:txBody>
      </p:sp>
    </p:spTree>
    <p:extLst>
      <p:ext uri="{BB962C8B-B14F-4D97-AF65-F5344CB8AC3E}">
        <p14:creationId xmlns:p14="http://schemas.microsoft.com/office/powerpoint/2010/main" val="50799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table, cat, sitting&#10;&#10;Description automatically generated">
            <a:extLst>
              <a:ext uri="{FF2B5EF4-FFF2-40B4-BE49-F238E27FC236}">
                <a16:creationId xmlns:a16="http://schemas.microsoft.com/office/drawing/2014/main" id="{3FC42049-A3E2-4339-B471-D4B585AA4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t="1262" r="10666" b="1754"/>
          <a:stretch/>
        </p:blipFill>
        <p:spPr>
          <a:xfrm>
            <a:off x="1035698" y="559837"/>
            <a:ext cx="8929396" cy="6186196"/>
          </a:xfrm>
        </p:spPr>
      </p:pic>
    </p:spTree>
    <p:extLst>
      <p:ext uri="{BB962C8B-B14F-4D97-AF65-F5344CB8AC3E}">
        <p14:creationId xmlns:p14="http://schemas.microsoft.com/office/powerpoint/2010/main" val="131108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F12BD-FCA2-4594-A377-C3150490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Fluid Height can be used to measure pressure - manometer</a:t>
            </a:r>
            <a:endParaRPr lang="en-BM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icture containing device, gauge, thermometer&#10;&#10;Description automatically generated">
            <a:extLst>
              <a:ext uri="{FF2B5EF4-FFF2-40B4-BE49-F238E27FC236}">
                <a16:creationId xmlns:a16="http://schemas.microsoft.com/office/drawing/2014/main" id="{E5CC4B8C-E702-4F09-A744-6DA8E5F7D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>
          <a:xfrm>
            <a:off x="1343244" y="1690688"/>
            <a:ext cx="4426674" cy="4272367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7CCFC3-F80F-4712-9EE6-CCA52BB4F0A7}"/>
              </a:ext>
            </a:extLst>
          </p:cNvPr>
          <p:cNvCxnSpPr/>
          <p:nvPr/>
        </p:nvCxnSpPr>
        <p:spPr>
          <a:xfrm>
            <a:off x="7315200" y="3062796"/>
            <a:ext cx="0" cy="1180730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79842F-EAA1-4FE7-85C9-124C0178EE6E}"/>
                  </a:ext>
                </a:extLst>
              </p:cNvPr>
              <p:cNvSpPr txBox="1"/>
              <p:nvPr/>
            </p:nvSpPr>
            <p:spPr>
              <a:xfrm>
                <a:off x="7581531" y="3427271"/>
                <a:ext cx="12366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M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BM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79842F-EAA1-4FE7-85C9-124C0178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531" y="3427271"/>
                <a:ext cx="1236685" cy="276999"/>
              </a:xfrm>
              <a:prstGeom prst="rect">
                <a:avLst/>
              </a:prstGeom>
              <a:blipFill>
                <a:blip r:embed="rId3"/>
                <a:stretch>
                  <a:fillRect l="-4433" r="-4433" b="-23913"/>
                </a:stretch>
              </a:blipFill>
            </p:spPr>
            <p:txBody>
              <a:bodyPr/>
              <a:lstStyle/>
              <a:p>
                <a:r>
                  <a:rPr lang="en-BM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39281F-5267-4162-A05F-D03C626EB0BB}"/>
              </a:ext>
            </a:extLst>
          </p:cNvPr>
          <p:cNvSpPr txBox="1"/>
          <p:nvPr/>
        </p:nvSpPr>
        <p:spPr>
          <a:xfrm>
            <a:off x="447472" y="593387"/>
            <a:ext cx="7792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Manometer – simple pressure gauge</a:t>
            </a:r>
            <a:endParaRPr lang="en-BM" sz="4000" dirty="0"/>
          </a:p>
        </p:txBody>
      </p:sp>
    </p:spTree>
    <p:extLst>
      <p:ext uri="{BB962C8B-B14F-4D97-AF65-F5344CB8AC3E}">
        <p14:creationId xmlns:p14="http://schemas.microsoft.com/office/powerpoint/2010/main" val="355423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464D-6950-4032-ACFF-F02DFFDD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Cut to demo </a:t>
            </a:r>
            <a:endParaRPr lang="en-BM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EF348-7002-439C-8AF3-3B1C78057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Demo a manometer</a:t>
            </a:r>
            <a:endParaRPr lang="en-BM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7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9899</TotalTime>
  <Words>434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Principles of Physics II</vt:lpstr>
      <vt:lpstr>Numbers for water</vt:lpstr>
      <vt:lpstr>Cut to demo </vt:lpstr>
      <vt:lpstr>PowerPoint Presentation</vt:lpstr>
      <vt:lpstr>PowerPoint Presentation</vt:lpstr>
      <vt:lpstr>Strictly Speaking….</vt:lpstr>
      <vt:lpstr>PowerPoint Presentation</vt:lpstr>
      <vt:lpstr>Fluid Height can be used to measure pressure - manometer</vt:lpstr>
      <vt:lpstr>Cut to demo </vt:lpstr>
      <vt:lpstr>PowerPoint Presentation</vt:lpstr>
      <vt:lpstr>Pumps</vt:lpstr>
      <vt:lpstr>Pascal’s Principle</vt:lpstr>
      <vt:lpstr>PowerPoint Presentation</vt:lpstr>
      <vt:lpstr>Example 1</vt:lpstr>
      <vt:lpstr>Example 2</vt:lpstr>
      <vt:lpstr>Example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Physics II</dc:title>
  <dc:creator>Wright, Paul</dc:creator>
  <cp:lastModifiedBy>Wright, Paul</cp:lastModifiedBy>
  <cp:revision>9</cp:revision>
  <dcterms:created xsi:type="dcterms:W3CDTF">2020-12-20T15:44:52Z</dcterms:created>
  <dcterms:modified xsi:type="dcterms:W3CDTF">2020-12-28T17:08:44Z</dcterms:modified>
</cp:coreProperties>
</file>