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C81F0-E25E-4A2A-AFD1-0395A4319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3E6C62-562C-474B-AEEF-B907024C3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B2672-C7FF-4211-88A6-3E7BC04F3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5E0B-42BC-462D-9229-C301EA3B8F7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A4575-BE1A-4664-8DCC-ADDEA519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7DD4E-F687-44D9-A96A-3FC1584D8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D5E7-3024-4DF0-9A36-B6D3739B9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1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FA520-9421-44A5-89EC-E25A1E69C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E3542-CC1E-484D-AE8E-EEFF103EC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45F52-81A9-4979-A164-33B0DA035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5E0B-42BC-462D-9229-C301EA3B8F7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254EC-60E8-4E79-B343-A025BDB68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7A4E0-56D2-4CDC-B846-D7FF822D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D5E7-3024-4DF0-9A36-B6D3739B9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5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415A89-A622-40D1-9B8E-E8A3D8645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D5EAA-2449-4829-9D83-3B97180152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3A639-223C-4B98-85C6-288BBA56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5E0B-42BC-462D-9229-C301EA3B8F7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526B9-5674-4019-83C6-49BB604BC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0A89B-C353-4EA2-BB56-B2488C4A6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D5E7-3024-4DF0-9A36-B6D3739B9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5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394D2-DCDA-4FBD-A604-416BCD73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7E15E-C7D3-4307-B32F-429440D8E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5B122-6CA3-4509-9BEC-FD3F5DDAE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5E0B-42BC-462D-9229-C301EA3B8F7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9E6A3-3804-4353-9549-434295967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08D79-80C1-4751-957A-CCD3892F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D5E7-3024-4DF0-9A36-B6D3739B9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3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1EBC-422D-4299-91CF-C8376DE90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BE169-4579-4FEA-83FD-342040DD0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F288C-E945-47D8-BB54-AB44D41D1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5E0B-42BC-462D-9229-C301EA3B8F7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612CE-C3C3-4566-9DDA-97842D8BA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F4509-32F6-407F-A16B-6C2E94AC4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D5E7-3024-4DF0-9A36-B6D3739B9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5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FE5CD-9079-4554-BF88-D0EB343D0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5C516-1AC8-49AE-8C6E-3FC98FA91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2E90BB-2B17-45E6-850F-F0C913B97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889FE-9F49-4A22-9B8D-C4F5A0400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5E0B-42BC-462D-9229-C301EA3B8F7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97748-9222-4E79-9334-5C38BF5CC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BA3E6-E2AB-49DA-BA21-6511C74D9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D5E7-3024-4DF0-9A36-B6D3739B9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7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C1E03-D5D1-40E0-8C2D-40F9F6BCD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FBE61-517D-4DB2-9A32-F7DD54097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3604E-05EC-464F-93B5-C1061F54B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DD56D8-25D6-4B9A-B412-427E5A49CB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856C2E-E923-426E-B08F-867AD162B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C37FA8-16D9-4091-B257-016BAC7FE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5E0B-42BC-462D-9229-C301EA3B8F7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FAF51B-DDF4-4D29-9293-79764F26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8CB482-6F78-4FD4-9911-04AE2C092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D5E7-3024-4DF0-9A36-B6D3739B9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DF0C5-F131-4C62-BD62-8D5A458DD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E697A1-68D5-4D0E-B9EB-5C4AD5B68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5E0B-42BC-462D-9229-C301EA3B8F7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F76E1-E6AD-4BDC-A80F-27531EC1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F034A-6E99-40C8-B47C-B754B0C49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D5E7-3024-4DF0-9A36-B6D3739B9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2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BCC03B-41D3-488E-9A91-7158228C1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5E0B-42BC-462D-9229-C301EA3B8F7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495ED6-2A4C-4E1B-AD90-499B4BAD7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FF70E-DA0E-47AE-980C-F96D9B71E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D5E7-3024-4DF0-9A36-B6D3739B9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85E87-383B-421E-8216-43D99823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A2797-C65B-4C40-B993-0AE62504B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3F5BB-B80B-4A6D-8BDC-301BBA61E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0E846-2750-4E4F-B666-A348FB81E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5E0B-42BC-462D-9229-C301EA3B8F7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94ED0-A11F-4E8C-A347-E51991267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F66C4-1EC0-4FC6-90EA-D7874EBFA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D5E7-3024-4DF0-9A36-B6D3739B9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0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29B6F-2A24-49B9-82DC-8F55E4353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7B21AE-93B6-48BE-B449-5B20BB538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2028F-E015-4AC4-B3A1-038C218DF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AAA11-1B9C-46C9-8168-DDF28CDC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75E0B-42BC-462D-9229-C301EA3B8F7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205D2-B9CA-4B19-A017-AF2BF9793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3F334-D7F3-4D77-82D4-596CFFFBE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D5E7-3024-4DF0-9A36-B6D3739B9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4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F5D4C6-EC3E-41DD-90F1-FCE259276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C2681-7057-42DD-A99A-A1D0CBC16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AD4A8-4969-4B71-A6E5-8E8F7618D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75E0B-42BC-462D-9229-C301EA3B8F78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78043-3304-4C34-85E9-6908E4557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A2304-D5DB-4713-91EA-7E4940FF2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4D5E7-3024-4DF0-9A36-B6D3739B9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6B166-1761-42C2-A99D-7FF43393B1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Rayleigh’s Criterion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FA9F7-0513-40D2-95A2-09F47DBC44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small or far can we see?</a:t>
            </a:r>
          </a:p>
        </p:txBody>
      </p:sp>
    </p:spTree>
    <p:extLst>
      <p:ext uri="{BB962C8B-B14F-4D97-AF65-F5344CB8AC3E}">
        <p14:creationId xmlns:p14="http://schemas.microsoft.com/office/powerpoint/2010/main" val="3026492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A152E-11FA-4E6A-BF3A-51D78860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extra $$$ on your specs….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66AE670-9727-44EA-8BF5-A47DDD8A07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85" y="1690688"/>
            <a:ext cx="6954388" cy="466725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63DA93-ACA3-4E52-A490-C9C0A0E4693B}"/>
              </a:ext>
            </a:extLst>
          </p:cNvPr>
          <p:cNvSpPr txBox="1"/>
          <p:nvPr/>
        </p:nvSpPr>
        <p:spPr>
          <a:xfrm>
            <a:off x="8123361" y="1690688"/>
            <a:ext cx="31220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the mean wavelength of light is roughly 550 nm and the refractive index of the coating is 1.23, what is the mean thickness of the coating?</a:t>
            </a:r>
          </a:p>
        </p:txBody>
      </p:sp>
    </p:spTree>
    <p:extLst>
      <p:ext uri="{BB962C8B-B14F-4D97-AF65-F5344CB8AC3E}">
        <p14:creationId xmlns:p14="http://schemas.microsoft.com/office/powerpoint/2010/main" val="76475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B3172-5D7B-4C92-8E72-5E5A3F20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12A25-2A26-4FBE-9AB7-97EE1A21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484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Our ability to distinguish objects depends on two variables:</a:t>
            </a:r>
          </a:p>
          <a:p>
            <a:r>
              <a:rPr lang="en-US" dirty="0"/>
              <a:t>Diameter of optical hole (aural too probably)</a:t>
            </a:r>
          </a:p>
          <a:p>
            <a:r>
              <a:rPr lang="en-US" dirty="0"/>
              <a:t>Wavelength of the viewing medium (light, sound, X-rays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Diffraction due to the hole causes the image to blur.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B3FCA4-2539-4EC3-A7B3-C591AAEB8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023" y="365125"/>
            <a:ext cx="3974603" cy="608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24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43B31-7E02-4304-93F1-BA5C713F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Diffraction Patterns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DBFF0C-6E68-4A12-A09B-10B23934E9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862" y="2243615"/>
            <a:ext cx="6854305" cy="2767806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E56640E-522A-4213-94B9-D1B21E204D4B}"/>
                  </a:ext>
                </a:extLst>
              </p:cNvPr>
              <p:cNvSpPr txBox="1"/>
              <p:nvPr/>
            </p:nvSpPr>
            <p:spPr>
              <a:xfrm>
                <a:off x="4355124" y="5150492"/>
                <a:ext cx="2203938" cy="5241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=1.22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E56640E-522A-4213-94B9-D1B21E204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124" y="5150492"/>
                <a:ext cx="2203938" cy="5241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FCB627F3-632F-4EE5-A6C3-DE1DC8DBD19C}"/>
              </a:ext>
            </a:extLst>
          </p:cNvPr>
          <p:cNvSpPr txBox="1"/>
          <p:nvPr/>
        </p:nvSpPr>
        <p:spPr>
          <a:xfrm>
            <a:off x="6559062" y="1181214"/>
            <a:ext cx="29190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Limit of being able to distinguish between the two sources.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B3AFF72-8D28-4F4B-8852-7E5CECF9AC05}"/>
              </a:ext>
            </a:extLst>
          </p:cNvPr>
          <p:cNvCxnSpPr/>
          <p:nvPr/>
        </p:nvCxnSpPr>
        <p:spPr>
          <a:xfrm flipH="1">
            <a:off x="6096000" y="2104544"/>
            <a:ext cx="849923" cy="10343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4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C1F5-D61C-4F74-A78D-AB59567BA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1523F-AC48-49F5-A3EF-E85C5C5E2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be able to distinguish two sources at a small angular distance we need to either:</a:t>
            </a:r>
          </a:p>
          <a:p>
            <a:endParaRPr lang="en-US" dirty="0"/>
          </a:p>
          <a:p>
            <a:r>
              <a:rPr lang="en-US" dirty="0"/>
              <a:t>Increase the diameter of the optical hole (make our telescope or camera aperture bigger)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r>
              <a:rPr lang="en-US" dirty="0"/>
              <a:t>Reduce the wavelength of the light that we use.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Neither is always possible….</a:t>
            </a:r>
          </a:p>
        </p:txBody>
      </p:sp>
    </p:spTree>
    <p:extLst>
      <p:ext uri="{BB962C8B-B14F-4D97-AF65-F5344CB8AC3E}">
        <p14:creationId xmlns:p14="http://schemas.microsoft.com/office/powerpoint/2010/main" val="176826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DAE88-2994-4161-8027-A19F55F6A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Telescopes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3B017-3225-4934-B67E-00343EC3C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wavelength of radio waves is huge, so we need big dishes – or spread lots of dishes over a large area: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502781-2E79-4923-A2C8-A9FD85ABD6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2824956"/>
            <a:ext cx="4171950" cy="23526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AA8262-0FBE-4C53-BEDA-C255D9D29C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75" y="2724150"/>
            <a:ext cx="4876800" cy="3657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6D463B-9A82-47C7-8AE6-B2346852F061}"/>
              </a:ext>
            </a:extLst>
          </p:cNvPr>
          <p:cNvSpPr txBox="1"/>
          <p:nvPr/>
        </p:nvSpPr>
        <p:spPr>
          <a:xfrm>
            <a:off x="1331652" y="5244088"/>
            <a:ext cx="2206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Arecibo – Puerto Rico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944B8C-226E-426B-8C2C-3F1FAF51E104}"/>
              </a:ext>
            </a:extLst>
          </p:cNvPr>
          <p:cNvSpPr txBox="1"/>
          <p:nvPr/>
        </p:nvSpPr>
        <p:spPr>
          <a:xfrm>
            <a:off x="2815887" y="6049209"/>
            <a:ext cx="2726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Very Large Array – USA</a:t>
            </a:r>
          </a:p>
        </p:txBody>
      </p:sp>
    </p:spTree>
    <p:extLst>
      <p:ext uri="{BB962C8B-B14F-4D97-AF65-F5344CB8AC3E}">
        <p14:creationId xmlns:p14="http://schemas.microsoft.com/office/powerpoint/2010/main" val="3988669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1095D-CB20-474C-801F-61A04D344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microscopes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157189-7BDA-4CD7-944C-FB25669973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4875" y="1440243"/>
                <a:ext cx="10086975" cy="246976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In this case, the wavelength is reduced to the smallest possible size: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                  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=3.9 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−15</m:t>
                        </m:r>
                      </m:sup>
                    </m:sSup>
                  </m:oMath>
                </a14:m>
                <a:r>
                  <a:rPr lang="en-US" dirty="0"/>
                  <a:t> m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157189-7BDA-4CD7-944C-FB25669973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4875" y="1440243"/>
                <a:ext cx="10086975" cy="2469769"/>
              </a:xfrm>
              <a:blipFill>
                <a:blip r:embed="rId2"/>
                <a:stretch>
                  <a:fillRect l="-1208" t="-3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55AF5EF-2C9D-4A50-ACC7-0FDC578CE3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225" y="2580065"/>
            <a:ext cx="4381500" cy="4103310"/>
          </a:xfrm>
          <a:prstGeom prst="rect">
            <a:avLst/>
          </a:prstGeom>
        </p:spPr>
      </p:pic>
      <p:pic>
        <p:nvPicPr>
          <p:cNvPr id="1028" name="Picture 4" descr="Image result for electron microscope bug">
            <a:extLst>
              <a:ext uri="{FF2B5EF4-FFF2-40B4-BE49-F238E27FC236}">
                <a16:creationId xmlns:a16="http://schemas.microsoft.com/office/drawing/2014/main" id="{E71674D3-E2A0-4C77-AB89-962C48E1B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3076988"/>
            <a:ext cx="5179216" cy="351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3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CFC7-C312-4E61-A913-BE2BB5780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Ooooh</a:t>
            </a:r>
            <a:r>
              <a:rPr lang="en-US" dirty="0"/>
              <a:t> – pretty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54C30F-4EC4-49C9-B131-4DF02542C2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258701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D0AF22-D48B-4907-94B5-022CBB5816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17" y="513537"/>
            <a:ext cx="6518413" cy="5830925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766161-824A-4FB9-9D94-27D46D0DDE52}"/>
                  </a:ext>
                </a:extLst>
              </p:cNvPr>
              <p:cNvSpPr txBox="1"/>
              <p:nvPr/>
            </p:nvSpPr>
            <p:spPr>
              <a:xfrm>
                <a:off x="2913186" y="4396153"/>
                <a:ext cx="1008184" cy="5259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766161-824A-4FB9-9D94-27D46D0DD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3186" y="4396153"/>
                <a:ext cx="1008184" cy="5259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E519DB5-F23C-41AC-9686-9BC4ABDBD39D}"/>
              </a:ext>
            </a:extLst>
          </p:cNvPr>
          <p:cNvSpPr txBox="1"/>
          <p:nvPr/>
        </p:nvSpPr>
        <p:spPr>
          <a:xfrm>
            <a:off x="7939454" y="2532185"/>
            <a:ext cx="40620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Reflection from high </a:t>
            </a:r>
            <a:r>
              <a:rPr lang="en-US" i="1" dirty="0"/>
              <a:t>n</a:t>
            </a:r>
            <a:r>
              <a:rPr lang="en-US" dirty="0"/>
              <a:t> to low </a:t>
            </a:r>
            <a:r>
              <a:rPr lang="en-US" i="1" dirty="0"/>
              <a:t>n</a:t>
            </a:r>
            <a:r>
              <a:rPr lang="en-US" dirty="0"/>
              <a:t>:</a:t>
            </a:r>
          </a:p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180° phase change</a:t>
            </a:r>
          </a:p>
          <a:p>
            <a:endParaRPr lang="en-US" dirty="0"/>
          </a:p>
          <a:p>
            <a:r>
              <a:rPr lang="en-US" dirty="0"/>
              <a:t>Reflection from low </a:t>
            </a:r>
            <a:r>
              <a:rPr lang="en-US" i="1" dirty="0"/>
              <a:t>n</a:t>
            </a:r>
            <a:r>
              <a:rPr lang="en-US" dirty="0"/>
              <a:t> to high </a:t>
            </a:r>
            <a:r>
              <a:rPr lang="en-US" i="1" dirty="0"/>
              <a:t>n</a:t>
            </a:r>
            <a:r>
              <a:rPr lang="en-US" dirty="0"/>
              <a:t> (TIR):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phase change</a:t>
            </a:r>
          </a:p>
        </p:txBody>
      </p:sp>
    </p:spTree>
    <p:extLst>
      <p:ext uri="{BB962C8B-B14F-4D97-AF65-F5344CB8AC3E}">
        <p14:creationId xmlns:p14="http://schemas.microsoft.com/office/powerpoint/2010/main" val="44288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91DE05-62CD-4E8D-9169-196F61E130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05" y="1092200"/>
            <a:ext cx="6093235" cy="349885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E41764-3AEF-49C0-8D2C-F2D799EDD3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906" y="1092200"/>
            <a:ext cx="6093235" cy="34988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02AF96-A2FD-4C5E-8B7B-31FD66047E85}"/>
              </a:ext>
            </a:extLst>
          </p:cNvPr>
          <p:cNvSpPr txBox="1"/>
          <p:nvPr/>
        </p:nvSpPr>
        <p:spPr>
          <a:xfrm>
            <a:off x="2438400" y="4943475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Constructive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55ED73-F345-416C-9C36-783201D8FD91}"/>
              </a:ext>
            </a:extLst>
          </p:cNvPr>
          <p:cNvSpPr txBox="1"/>
          <p:nvPr/>
        </p:nvSpPr>
        <p:spPr>
          <a:xfrm>
            <a:off x="8337828" y="4943475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Destructive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1F5639F-5A50-412E-946F-99202D45178D}"/>
                  </a:ext>
                </a:extLst>
              </p:cNvPr>
              <p:cNvSpPr txBox="1"/>
              <p:nvPr/>
            </p:nvSpPr>
            <p:spPr>
              <a:xfrm>
                <a:off x="2871350" y="5402243"/>
                <a:ext cx="71654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1F5639F-5A50-412E-946F-99202D4517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350" y="5402243"/>
                <a:ext cx="716543" cy="5259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7A78121-E6E2-4126-AD99-B46C5C1B8CA6}"/>
                  </a:ext>
                </a:extLst>
              </p:cNvPr>
              <p:cNvSpPr txBox="1"/>
              <p:nvPr/>
            </p:nvSpPr>
            <p:spPr>
              <a:xfrm>
                <a:off x="8606490" y="5402243"/>
                <a:ext cx="716543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7A78121-E6E2-4126-AD99-B46C5C1B8C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490" y="5402243"/>
                <a:ext cx="716543" cy="5259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8670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261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Rayleigh’s Criterion</vt:lpstr>
      <vt:lpstr>Resolving Objects</vt:lpstr>
      <vt:lpstr>Diffraction Patterns</vt:lpstr>
      <vt:lpstr>This is a problem</vt:lpstr>
      <vt:lpstr>Radio Telescopes</vt:lpstr>
      <vt:lpstr>Electron microscopes</vt:lpstr>
      <vt:lpstr>Ooooh – pretty </vt:lpstr>
      <vt:lpstr>PowerPoint Presentation</vt:lpstr>
      <vt:lpstr>PowerPoint Presentation</vt:lpstr>
      <vt:lpstr>That extra $$$ on your specs….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Rayeigh’s Criterion</dc:title>
  <dc:creator>Wright, Paul</dc:creator>
  <cp:lastModifiedBy>Wright, Paul</cp:lastModifiedBy>
  <cp:revision>8</cp:revision>
  <dcterms:created xsi:type="dcterms:W3CDTF">2018-12-11T13:14:08Z</dcterms:created>
  <dcterms:modified xsi:type="dcterms:W3CDTF">2018-12-11T14:47:30Z</dcterms:modified>
</cp:coreProperties>
</file>