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9" r:id="rId4"/>
    <p:sldId id="261" r:id="rId5"/>
    <p:sldId id="258" r:id="rId6"/>
    <p:sldId id="264" r:id="rId7"/>
    <p:sldId id="262" r:id="rId8"/>
    <p:sldId id="260" r:id="rId9"/>
    <p:sldId id="263" r:id="rId10"/>
  </p:sldIdLst>
  <p:sldSz cx="12192000" cy="6858000"/>
  <p:notesSz cx="6858000" cy="9144000"/>
  <p:defaultText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72"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DB39-A3F2-4241-9B8A-E3266F5557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M"/>
          </a:p>
        </p:txBody>
      </p:sp>
      <p:sp>
        <p:nvSpPr>
          <p:cNvPr id="3" name="Subtitle 2">
            <a:extLst>
              <a:ext uri="{FF2B5EF4-FFF2-40B4-BE49-F238E27FC236}">
                <a16:creationId xmlns:a16="http://schemas.microsoft.com/office/drawing/2014/main" id="{E6411949-C9D0-4CCE-8480-D5ED7EFB8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M"/>
          </a:p>
        </p:txBody>
      </p:sp>
      <p:sp>
        <p:nvSpPr>
          <p:cNvPr id="4" name="Date Placeholder 3">
            <a:extLst>
              <a:ext uri="{FF2B5EF4-FFF2-40B4-BE49-F238E27FC236}">
                <a16:creationId xmlns:a16="http://schemas.microsoft.com/office/drawing/2014/main" id="{B4463C56-A2F9-4B83-ADD5-B92D23AFCD16}"/>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5" name="Footer Placeholder 4">
            <a:extLst>
              <a:ext uri="{FF2B5EF4-FFF2-40B4-BE49-F238E27FC236}">
                <a16:creationId xmlns:a16="http://schemas.microsoft.com/office/drawing/2014/main" id="{BF2DABEC-C5A9-4D57-AA75-1EA7AAB8B114}"/>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B9BF99A8-B3E8-470D-B27D-12560FBA8F83}"/>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4406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A89B-5086-4D5D-8E4A-1FDD0E068C1C}"/>
              </a:ext>
            </a:extLst>
          </p:cNvPr>
          <p:cNvSpPr>
            <a:spLocks noGrp="1"/>
          </p:cNvSpPr>
          <p:nvPr>
            <p:ph type="title"/>
          </p:nvPr>
        </p:nvSpPr>
        <p:spPr/>
        <p:txBody>
          <a:bodyPr/>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4C4FAE21-F763-4B72-A8F6-68D7FDD20B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775A3050-AA34-4F3F-98D5-C014B9EBA6F5}"/>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5" name="Footer Placeholder 4">
            <a:extLst>
              <a:ext uri="{FF2B5EF4-FFF2-40B4-BE49-F238E27FC236}">
                <a16:creationId xmlns:a16="http://schemas.microsoft.com/office/drawing/2014/main" id="{43E4978B-7877-43E5-9E39-4B74D3C04E91}"/>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D38843BC-81F1-496B-B9EB-BC3768A7AC9E}"/>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350603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B637E-5A76-42E4-8A87-95466D6673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M"/>
          </a:p>
        </p:txBody>
      </p:sp>
      <p:sp>
        <p:nvSpPr>
          <p:cNvPr id="3" name="Vertical Text Placeholder 2">
            <a:extLst>
              <a:ext uri="{FF2B5EF4-FFF2-40B4-BE49-F238E27FC236}">
                <a16:creationId xmlns:a16="http://schemas.microsoft.com/office/drawing/2014/main" id="{A44B7E2F-13DB-4331-B48E-090ED3F899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CA3DCA0F-7509-4CE8-8591-DE5DFE32CEE8}"/>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5" name="Footer Placeholder 4">
            <a:extLst>
              <a:ext uri="{FF2B5EF4-FFF2-40B4-BE49-F238E27FC236}">
                <a16:creationId xmlns:a16="http://schemas.microsoft.com/office/drawing/2014/main" id="{2A17EBD5-8D89-42EF-B35F-63C49F2CF6CF}"/>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C805C8DB-66B3-4A5C-903E-3D428F1591FC}"/>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65340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DB8B-A834-4D89-BB27-3DDDFD69A38F}"/>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D6DFD365-2803-4D04-8F22-27B16E9E02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99D66A75-E16B-43C9-BD3B-0A5820FB62AA}"/>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5" name="Footer Placeholder 4">
            <a:extLst>
              <a:ext uri="{FF2B5EF4-FFF2-40B4-BE49-F238E27FC236}">
                <a16:creationId xmlns:a16="http://schemas.microsoft.com/office/drawing/2014/main" id="{9E106F23-E7D5-4510-A930-EEF922775372}"/>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E9B38809-8E14-4E38-B297-B97DC0579472}"/>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168171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107E-706C-4D68-9621-0BC42CC631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M"/>
          </a:p>
        </p:txBody>
      </p:sp>
      <p:sp>
        <p:nvSpPr>
          <p:cNvPr id="3" name="Text Placeholder 2">
            <a:extLst>
              <a:ext uri="{FF2B5EF4-FFF2-40B4-BE49-F238E27FC236}">
                <a16:creationId xmlns:a16="http://schemas.microsoft.com/office/drawing/2014/main" id="{E4E601E8-7FFF-48DD-8F38-54C554CAF9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0C45F-4CE0-45CA-A388-56B9FD5D56C4}"/>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5" name="Footer Placeholder 4">
            <a:extLst>
              <a:ext uri="{FF2B5EF4-FFF2-40B4-BE49-F238E27FC236}">
                <a16:creationId xmlns:a16="http://schemas.microsoft.com/office/drawing/2014/main" id="{22A314D5-4272-43B5-8A01-8737D7F467B8}"/>
              </a:ext>
            </a:extLst>
          </p:cNvPr>
          <p:cNvSpPr>
            <a:spLocks noGrp="1"/>
          </p:cNvSpPr>
          <p:nvPr>
            <p:ph type="ftr" sz="quarter" idx="11"/>
          </p:nvPr>
        </p:nvSpPr>
        <p:spPr/>
        <p:txBody>
          <a:bodyPr/>
          <a:lstStyle/>
          <a:p>
            <a:endParaRPr lang="en-BM"/>
          </a:p>
        </p:txBody>
      </p:sp>
      <p:sp>
        <p:nvSpPr>
          <p:cNvPr id="6" name="Slide Number Placeholder 5">
            <a:extLst>
              <a:ext uri="{FF2B5EF4-FFF2-40B4-BE49-F238E27FC236}">
                <a16:creationId xmlns:a16="http://schemas.microsoft.com/office/drawing/2014/main" id="{03410C25-7F59-46EF-A44F-52B3658B2405}"/>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343598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F67F-8515-4E48-8264-E59DCE9E2509}"/>
              </a:ext>
            </a:extLst>
          </p:cNvPr>
          <p:cNvSpPr>
            <a:spLocks noGrp="1"/>
          </p:cNvSpPr>
          <p:nvPr>
            <p:ph type="title"/>
          </p:nvPr>
        </p:nvSpPr>
        <p:spPr/>
        <p:txBody>
          <a:bodyPr/>
          <a:lstStyle/>
          <a:p>
            <a:r>
              <a:rPr lang="en-US"/>
              <a:t>Click to edit Master title style</a:t>
            </a:r>
            <a:endParaRPr lang="en-BM"/>
          </a:p>
        </p:txBody>
      </p:sp>
      <p:sp>
        <p:nvSpPr>
          <p:cNvPr id="3" name="Content Placeholder 2">
            <a:extLst>
              <a:ext uri="{FF2B5EF4-FFF2-40B4-BE49-F238E27FC236}">
                <a16:creationId xmlns:a16="http://schemas.microsoft.com/office/drawing/2014/main" id="{6C84696E-40D8-4A69-8D34-3B44BAE67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Content Placeholder 3">
            <a:extLst>
              <a:ext uri="{FF2B5EF4-FFF2-40B4-BE49-F238E27FC236}">
                <a16:creationId xmlns:a16="http://schemas.microsoft.com/office/drawing/2014/main" id="{67733845-93F5-49A7-A474-E546E8C6CE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Date Placeholder 4">
            <a:extLst>
              <a:ext uri="{FF2B5EF4-FFF2-40B4-BE49-F238E27FC236}">
                <a16:creationId xmlns:a16="http://schemas.microsoft.com/office/drawing/2014/main" id="{2A1F6A61-A7B1-49C4-AB07-0D085FED4945}"/>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6" name="Footer Placeholder 5">
            <a:extLst>
              <a:ext uri="{FF2B5EF4-FFF2-40B4-BE49-F238E27FC236}">
                <a16:creationId xmlns:a16="http://schemas.microsoft.com/office/drawing/2014/main" id="{6D88A89A-B477-4CF1-BADE-49E6B071FE47}"/>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A302E32C-4CD8-48B4-A7C8-51E57CC3DA25}"/>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285721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6684-5E93-4055-AEC6-9A3AD4BD9C8C}"/>
              </a:ext>
            </a:extLst>
          </p:cNvPr>
          <p:cNvSpPr>
            <a:spLocks noGrp="1"/>
          </p:cNvSpPr>
          <p:nvPr>
            <p:ph type="title"/>
          </p:nvPr>
        </p:nvSpPr>
        <p:spPr>
          <a:xfrm>
            <a:off x="839788" y="365125"/>
            <a:ext cx="10515600" cy="1325563"/>
          </a:xfrm>
        </p:spPr>
        <p:txBody>
          <a:bodyPr/>
          <a:lstStyle/>
          <a:p>
            <a:r>
              <a:rPr lang="en-US"/>
              <a:t>Click to edit Master title style</a:t>
            </a:r>
            <a:endParaRPr lang="en-BM"/>
          </a:p>
        </p:txBody>
      </p:sp>
      <p:sp>
        <p:nvSpPr>
          <p:cNvPr id="3" name="Text Placeholder 2">
            <a:extLst>
              <a:ext uri="{FF2B5EF4-FFF2-40B4-BE49-F238E27FC236}">
                <a16:creationId xmlns:a16="http://schemas.microsoft.com/office/drawing/2014/main" id="{7BCF8610-CAB7-4E2E-9516-2F4BDF6D3D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AD3F5B-8315-4210-B382-89EB4AB00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5" name="Text Placeholder 4">
            <a:extLst>
              <a:ext uri="{FF2B5EF4-FFF2-40B4-BE49-F238E27FC236}">
                <a16:creationId xmlns:a16="http://schemas.microsoft.com/office/drawing/2014/main" id="{85A2392E-D54B-4B1D-9A69-87ADBCCA7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2F8897-0B08-44C3-930D-71AB434758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7" name="Date Placeholder 6">
            <a:extLst>
              <a:ext uri="{FF2B5EF4-FFF2-40B4-BE49-F238E27FC236}">
                <a16:creationId xmlns:a16="http://schemas.microsoft.com/office/drawing/2014/main" id="{4ED6C2C9-47D7-4140-9AC2-189EA7F33C04}"/>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8" name="Footer Placeholder 7">
            <a:extLst>
              <a:ext uri="{FF2B5EF4-FFF2-40B4-BE49-F238E27FC236}">
                <a16:creationId xmlns:a16="http://schemas.microsoft.com/office/drawing/2014/main" id="{3CE6890A-03A6-4389-84E1-1B8C0F4C46E0}"/>
              </a:ext>
            </a:extLst>
          </p:cNvPr>
          <p:cNvSpPr>
            <a:spLocks noGrp="1"/>
          </p:cNvSpPr>
          <p:nvPr>
            <p:ph type="ftr" sz="quarter" idx="11"/>
          </p:nvPr>
        </p:nvSpPr>
        <p:spPr/>
        <p:txBody>
          <a:bodyPr/>
          <a:lstStyle/>
          <a:p>
            <a:endParaRPr lang="en-BM"/>
          </a:p>
        </p:txBody>
      </p:sp>
      <p:sp>
        <p:nvSpPr>
          <p:cNvPr id="9" name="Slide Number Placeholder 8">
            <a:extLst>
              <a:ext uri="{FF2B5EF4-FFF2-40B4-BE49-F238E27FC236}">
                <a16:creationId xmlns:a16="http://schemas.microsoft.com/office/drawing/2014/main" id="{AEE8556B-69C3-44E7-A558-3A3776842054}"/>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220985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A8DE-E818-4C69-8CFA-F75C9A2C362B}"/>
              </a:ext>
            </a:extLst>
          </p:cNvPr>
          <p:cNvSpPr>
            <a:spLocks noGrp="1"/>
          </p:cNvSpPr>
          <p:nvPr>
            <p:ph type="title"/>
          </p:nvPr>
        </p:nvSpPr>
        <p:spPr/>
        <p:txBody>
          <a:bodyPr/>
          <a:lstStyle/>
          <a:p>
            <a:r>
              <a:rPr lang="en-US"/>
              <a:t>Click to edit Master title style</a:t>
            </a:r>
            <a:endParaRPr lang="en-BM"/>
          </a:p>
        </p:txBody>
      </p:sp>
      <p:sp>
        <p:nvSpPr>
          <p:cNvPr id="3" name="Date Placeholder 2">
            <a:extLst>
              <a:ext uri="{FF2B5EF4-FFF2-40B4-BE49-F238E27FC236}">
                <a16:creationId xmlns:a16="http://schemas.microsoft.com/office/drawing/2014/main" id="{FB1F76DD-BE50-4287-BCF8-DDD9A6EC6D3C}"/>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4" name="Footer Placeholder 3">
            <a:extLst>
              <a:ext uri="{FF2B5EF4-FFF2-40B4-BE49-F238E27FC236}">
                <a16:creationId xmlns:a16="http://schemas.microsoft.com/office/drawing/2014/main" id="{B149E207-5006-4258-A76C-0AB14D4497F1}"/>
              </a:ext>
            </a:extLst>
          </p:cNvPr>
          <p:cNvSpPr>
            <a:spLocks noGrp="1"/>
          </p:cNvSpPr>
          <p:nvPr>
            <p:ph type="ftr" sz="quarter" idx="11"/>
          </p:nvPr>
        </p:nvSpPr>
        <p:spPr/>
        <p:txBody>
          <a:bodyPr/>
          <a:lstStyle/>
          <a:p>
            <a:endParaRPr lang="en-BM"/>
          </a:p>
        </p:txBody>
      </p:sp>
      <p:sp>
        <p:nvSpPr>
          <p:cNvPr id="5" name="Slide Number Placeholder 4">
            <a:extLst>
              <a:ext uri="{FF2B5EF4-FFF2-40B4-BE49-F238E27FC236}">
                <a16:creationId xmlns:a16="http://schemas.microsoft.com/office/drawing/2014/main" id="{DB02353C-0B34-4EEC-842C-479D84896EAB}"/>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214125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CC375-12EF-46E7-A19F-76F0C59C1D64}"/>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3" name="Footer Placeholder 2">
            <a:extLst>
              <a:ext uri="{FF2B5EF4-FFF2-40B4-BE49-F238E27FC236}">
                <a16:creationId xmlns:a16="http://schemas.microsoft.com/office/drawing/2014/main" id="{1307F8EC-F0C0-487D-B60F-D1472F31309C}"/>
              </a:ext>
            </a:extLst>
          </p:cNvPr>
          <p:cNvSpPr>
            <a:spLocks noGrp="1"/>
          </p:cNvSpPr>
          <p:nvPr>
            <p:ph type="ftr" sz="quarter" idx="11"/>
          </p:nvPr>
        </p:nvSpPr>
        <p:spPr/>
        <p:txBody>
          <a:bodyPr/>
          <a:lstStyle/>
          <a:p>
            <a:endParaRPr lang="en-BM"/>
          </a:p>
        </p:txBody>
      </p:sp>
      <p:sp>
        <p:nvSpPr>
          <p:cNvPr id="4" name="Slide Number Placeholder 3">
            <a:extLst>
              <a:ext uri="{FF2B5EF4-FFF2-40B4-BE49-F238E27FC236}">
                <a16:creationId xmlns:a16="http://schemas.microsoft.com/office/drawing/2014/main" id="{90BEBBF7-9A4B-4221-8E09-5B1834BFD7A3}"/>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4917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64C6-E934-4D33-8DA5-ACD1D86CA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Content Placeholder 2">
            <a:extLst>
              <a:ext uri="{FF2B5EF4-FFF2-40B4-BE49-F238E27FC236}">
                <a16:creationId xmlns:a16="http://schemas.microsoft.com/office/drawing/2014/main" id="{4262DFE5-0102-47E4-9755-CF02678D25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Text Placeholder 3">
            <a:extLst>
              <a:ext uri="{FF2B5EF4-FFF2-40B4-BE49-F238E27FC236}">
                <a16:creationId xmlns:a16="http://schemas.microsoft.com/office/drawing/2014/main" id="{2A8D7D71-1AFB-4BA8-AA12-8239B4047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12E5A-D531-43EA-8E14-7D18DE50B4D9}"/>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6" name="Footer Placeholder 5">
            <a:extLst>
              <a:ext uri="{FF2B5EF4-FFF2-40B4-BE49-F238E27FC236}">
                <a16:creationId xmlns:a16="http://schemas.microsoft.com/office/drawing/2014/main" id="{AAC2EC21-4C64-4D24-A566-B0360EA7D156}"/>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CB669290-13C8-485B-854A-35F6CC5335E1}"/>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188214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77F3-1E3C-4CD4-AB1C-FBD9F75A8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M"/>
          </a:p>
        </p:txBody>
      </p:sp>
      <p:sp>
        <p:nvSpPr>
          <p:cNvPr id="3" name="Picture Placeholder 2">
            <a:extLst>
              <a:ext uri="{FF2B5EF4-FFF2-40B4-BE49-F238E27FC236}">
                <a16:creationId xmlns:a16="http://schemas.microsoft.com/office/drawing/2014/main" id="{B624758D-1A0D-40FE-A9CA-8A4AA6BAA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BM"/>
          </a:p>
        </p:txBody>
      </p:sp>
      <p:sp>
        <p:nvSpPr>
          <p:cNvPr id="4" name="Text Placeholder 3">
            <a:extLst>
              <a:ext uri="{FF2B5EF4-FFF2-40B4-BE49-F238E27FC236}">
                <a16:creationId xmlns:a16="http://schemas.microsoft.com/office/drawing/2014/main" id="{091879CF-D120-41E7-BE69-DF10B1798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DB2FC-6073-41AC-A901-5F83FB795A90}"/>
              </a:ext>
            </a:extLst>
          </p:cNvPr>
          <p:cNvSpPr>
            <a:spLocks noGrp="1"/>
          </p:cNvSpPr>
          <p:nvPr>
            <p:ph type="dt" sz="half" idx="10"/>
          </p:nvPr>
        </p:nvSpPr>
        <p:spPr/>
        <p:txBody>
          <a:bodyPr/>
          <a:lstStyle/>
          <a:p>
            <a:fld id="{3DB4A10E-D8B3-4DAC-9C1F-A76B2908ABE8}" type="datetimeFigureOut">
              <a:rPr lang="en-BM" smtClean="0"/>
              <a:t>7 Dec 2020</a:t>
            </a:fld>
            <a:endParaRPr lang="en-BM"/>
          </a:p>
        </p:txBody>
      </p:sp>
      <p:sp>
        <p:nvSpPr>
          <p:cNvPr id="6" name="Footer Placeholder 5">
            <a:extLst>
              <a:ext uri="{FF2B5EF4-FFF2-40B4-BE49-F238E27FC236}">
                <a16:creationId xmlns:a16="http://schemas.microsoft.com/office/drawing/2014/main" id="{2E8C2B8A-AC9D-4F49-93B2-458DDE31727A}"/>
              </a:ext>
            </a:extLst>
          </p:cNvPr>
          <p:cNvSpPr>
            <a:spLocks noGrp="1"/>
          </p:cNvSpPr>
          <p:nvPr>
            <p:ph type="ftr" sz="quarter" idx="11"/>
          </p:nvPr>
        </p:nvSpPr>
        <p:spPr/>
        <p:txBody>
          <a:bodyPr/>
          <a:lstStyle/>
          <a:p>
            <a:endParaRPr lang="en-BM"/>
          </a:p>
        </p:txBody>
      </p:sp>
      <p:sp>
        <p:nvSpPr>
          <p:cNvPr id="7" name="Slide Number Placeholder 6">
            <a:extLst>
              <a:ext uri="{FF2B5EF4-FFF2-40B4-BE49-F238E27FC236}">
                <a16:creationId xmlns:a16="http://schemas.microsoft.com/office/drawing/2014/main" id="{AF913A0F-944F-4914-AB16-8D05636230B4}"/>
              </a:ext>
            </a:extLst>
          </p:cNvPr>
          <p:cNvSpPr>
            <a:spLocks noGrp="1"/>
          </p:cNvSpPr>
          <p:nvPr>
            <p:ph type="sldNum" sz="quarter" idx="12"/>
          </p:nvPr>
        </p:nvSpPr>
        <p:spPr/>
        <p:txBody>
          <a:bodyPr/>
          <a:lstStyle/>
          <a:p>
            <a:fld id="{11D32AB3-CE9A-4AAA-B7C8-20C52C740C9D}" type="slidenum">
              <a:rPr lang="en-BM" smtClean="0"/>
              <a:t>‹#›</a:t>
            </a:fld>
            <a:endParaRPr lang="en-BM"/>
          </a:p>
        </p:txBody>
      </p:sp>
    </p:spTree>
    <p:extLst>
      <p:ext uri="{BB962C8B-B14F-4D97-AF65-F5344CB8AC3E}">
        <p14:creationId xmlns:p14="http://schemas.microsoft.com/office/powerpoint/2010/main" val="346386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27ECB-4652-4938-B7F0-92C78A978F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M"/>
          </a:p>
        </p:txBody>
      </p:sp>
      <p:sp>
        <p:nvSpPr>
          <p:cNvPr id="3" name="Text Placeholder 2">
            <a:extLst>
              <a:ext uri="{FF2B5EF4-FFF2-40B4-BE49-F238E27FC236}">
                <a16:creationId xmlns:a16="http://schemas.microsoft.com/office/drawing/2014/main" id="{5C3AFC91-CEE1-4978-9969-FE9D416C2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M"/>
          </a:p>
        </p:txBody>
      </p:sp>
      <p:sp>
        <p:nvSpPr>
          <p:cNvPr id="4" name="Date Placeholder 3">
            <a:extLst>
              <a:ext uri="{FF2B5EF4-FFF2-40B4-BE49-F238E27FC236}">
                <a16:creationId xmlns:a16="http://schemas.microsoft.com/office/drawing/2014/main" id="{3D4C4D30-B2C3-458F-8179-53FC1E9B5B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4A10E-D8B3-4DAC-9C1F-A76B2908ABE8}" type="datetimeFigureOut">
              <a:rPr lang="en-BM" smtClean="0"/>
              <a:t>7 Dec 2020</a:t>
            </a:fld>
            <a:endParaRPr lang="en-BM"/>
          </a:p>
        </p:txBody>
      </p:sp>
      <p:sp>
        <p:nvSpPr>
          <p:cNvPr id="5" name="Footer Placeholder 4">
            <a:extLst>
              <a:ext uri="{FF2B5EF4-FFF2-40B4-BE49-F238E27FC236}">
                <a16:creationId xmlns:a16="http://schemas.microsoft.com/office/drawing/2014/main" id="{496B1024-1ABD-441E-B981-C28D90091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M"/>
          </a:p>
        </p:txBody>
      </p:sp>
      <p:sp>
        <p:nvSpPr>
          <p:cNvPr id="6" name="Slide Number Placeholder 5">
            <a:extLst>
              <a:ext uri="{FF2B5EF4-FFF2-40B4-BE49-F238E27FC236}">
                <a16:creationId xmlns:a16="http://schemas.microsoft.com/office/drawing/2014/main" id="{6C50396B-C874-4DF9-95EC-CE3EED251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32AB3-CE9A-4AAA-B7C8-20C52C740C9D}" type="slidenum">
              <a:rPr lang="en-BM" smtClean="0"/>
              <a:t>‹#›</a:t>
            </a:fld>
            <a:endParaRPr lang="en-BM"/>
          </a:p>
        </p:txBody>
      </p:sp>
    </p:spTree>
    <p:extLst>
      <p:ext uri="{BB962C8B-B14F-4D97-AF65-F5344CB8AC3E}">
        <p14:creationId xmlns:p14="http://schemas.microsoft.com/office/powerpoint/2010/main" val="92286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2GYZPHHcy2w?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7"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view of a snow covered mountain&#10;&#10;Description automatically generated">
            <a:extLst>
              <a:ext uri="{FF2B5EF4-FFF2-40B4-BE49-F238E27FC236}">
                <a16:creationId xmlns:a16="http://schemas.microsoft.com/office/drawing/2014/main" id="{296E5AC5-6DD7-46E3-82EA-F9EC3F57B7F8}"/>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6744" b="-2"/>
          <a:stretch/>
        </p:blipFill>
        <p:spPr>
          <a:xfrm>
            <a:off x="3523488" y="10"/>
            <a:ext cx="8668512" cy="6857990"/>
          </a:xfrm>
          <a:prstGeom prst="rect">
            <a:avLst/>
          </a:prstGeom>
        </p:spPr>
      </p:pic>
      <p:sp>
        <p:nvSpPr>
          <p:cNvPr id="45" name="Rectangle 4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006FFC-95E2-41A8-8AB2-19AB35B38AC6}"/>
              </a:ext>
            </a:extLst>
          </p:cNvPr>
          <p:cNvSpPr>
            <a:spLocks noGrp="1"/>
          </p:cNvSpPr>
          <p:nvPr>
            <p:ph type="ctrTitle"/>
          </p:nvPr>
        </p:nvSpPr>
        <p:spPr>
          <a:xfrm>
            <a:off x="477981" y="1122363"/>
            <a:ext cx="4023360" cy="3204134"/>
          </a:xfrm>
        </p:spPr>
        <p:txBody>
          <a:bodyPr anchor="b">
            <a:normAutofit/>
          </a:bodyPr>
          <a:lstStyle/>
          <a:p>
            <a:pPr algn="l"/>
            <a:r>
              <a:rPr lang="en-US" sz="4800" dirty="0"/>
              <a:t>Oceanography</a:t>
            </a:r>
            <a:endParaRPr lang="en-BM" sz="4800" dirty="0"/>
          </a:p>
        </p:txBody>
      </p:sp>
      <p:sp>
        <p:nvSpPr>
          <p:cNvPr id="3" name="Subtitle 2">
            <a:extLst>
              <a:ext uri="{FF2B5EF4-FFF2-40B4-BE49-F238E27FC236}">
                <a16:creationId xmlns:a16="http://schemas.microsoft.com/office/drawing/2014/main" id="{4776C359-200F-43CB-B456-5752B2BDE5BE}"/>
              </a:ext>
            </a:extLst>
          </p:cNvPr>
          <p:cNvSpPr>
            <a:spLocks noGrp="1"/>
          </p:cNvSpPr>
          <p:nvPr>
            <p:ph type="subTitle" idx="1"/>
          </p:nvPr>
        </p:nvSpPr>
        <p:spPr>
          <a:xfrm>
            <a:off x="477980" y="4872922"/>
            <a:ext cx="4023359" cy="1208141"/>
          </a:xfrm>
        </p:spPr>
        <p:txBody>
          <a:bodyPr>
            <a:normAutofit/>
          </a:bodyPr>
          <a:lstStyle/>
          <a:p>
            <a:pPr algn="l"/>
            <a:r>
              <a:rPr lang="en-US" sz="2000" dirty="0"/>
              <a:t>4.1 – Wave Motion</a:t>
            </a:r>
            <a:endParaRPr lang="en-BM" sz="2000" dirty="0"/>
          </a:p>
        </p:txBody>
      </p:sp>
      <p:sp>
        <p:nvSpPr>
          <p:cNvPr id="47" name="Rectangle 4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C83FC1B-B756-4DA9-9E60-2B7A03EA91BD}"/>
              </a:ext>
            </a:extLst>
          </p:cNvPr>
          <p:cNvSpPr txBox="1"/>
          <p:nvPr/>
        </p:nvSpPr>
        <p:spPr>
          <a:xfrm>
            <a:off x="381740" y="514169"/>
            <a:ext cx="2361609" cy="369332"/>
          </a:xfrm>
          <a:prstGeom prst="rect">
            <a:avLst/>
          </a:prstGeom>
          <a:solidFill>
            <a:schemeClr val="bg1"/>
          </a:solidFill>
        </p:spPr>
        <p:txBody>
          <a:bodyPr wrap="none" rtlCol="0">
            <a:spAutoFit/>
          </a:bodyPr>
          <a:lstStyle/>
          <a:p>
            <a:r>
              <a:rPr lang="en-US" dirty="0"/>
              <a:t>Saltus Grammar School</a:t>
            </a:r>
            <a:endParaRPr lang="en-BM" dirty="0"/>
          </a:p>
        </p:txBody>
      </p:sp>
    </p:spTree>
    <p:extLst>
      <p:ext uri="{BB962C8B-B14F-4D97-AF65-F5344CB8AC3E}">
        <p14:creationId xmlns:p14="http://schemas.microsoft.com/office/powerpoint/2010/main" val="3423024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3073"/>
    </mc:Choice>
    <mc:Fallback xmlns="">
      <p:transition spd="slow" advTm="5307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Online Media 3" title="Ship in ROUGH weather">
            <a:hlinkClick r:id="" action="ppaction://media"/>
            <a:extLst>
              <a:ext uri="{FF2B5EF4-FFF2-40B4-BE49-F238E27FC236}">
                <a16:creationId xmlns:a16="http://schemas.microsoft.com/office/drawing/2014/main" id="{478BE248-A8C2-42F9-8A69-E4D6803C2B46}"/>
              </a:ext>
            </a:extLst>
          </p:cNvPr>
          <p:cNvPicPr>
            <a:picLocks noRot="1" noChangeAspect="1"/>
          </p:cNvPicPr>
          <p:nvPr>
            <a:videoFile r:link="rId1"/>
          </p:nvPr>
        </p:nvPicPr>
        <p:blipFill>
          <a:blip r:embed="rId3"/>
          <a:stretch>
            <a:fillRect/>
          </a:stretch>
        </p:blipFill>
        <p:spPr>
          <a:xfrm>
            <a:off x="491067" y="276225"/>
            <a:ext cx="11294533" cy="6353175"/>
          </a:xfrm>
          <a:prstGeom prst="rect">
            <a:avLst/>
          </a:prstGeom>
        </p:spPr>
      </p:pic>
    </p:spTree>
    <p:extLst>
      <p:ext uri="{BB962C8B-B14F-4D97-AF65-F5344CB8AC3E}">
        <p14:creationId xmlns:p14="http://schemas.microsoft.com/office/powerpoint/2010/main" val="368051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14E1-BF7F-4A3F-9E00-E12EF310FFF5}"/>
              </a:ext>
            </a:extLst>
          </p:cNvPr>
          <p:cNvSpPr>
            <a:spLocks noGrp="1"/>
          </p:cNvSpPr>
          <p:nvPr>
            <p:ph type="title"/>
          </p:nvPr>
        </p:nvSpPr>
        <p:spPr/>
        <p:txBody>
          <a:bodyPr/>
          <a:lstStyle/>
          <a:p>
            <a:r>
              <a:rPr lang="en-US" dirty="0"/>
              <a:t>Ripples (capillary waves)</a:t>
            </a:r>
            <a:endParaRPr lang="en-BM" dirty="0"/>
          </a:p>
        </p:txBody>
      </p:sp>
      <p:pic>
        <p:nvPicPr>
          <p:cNvPr id="5" name="Picture 4" descr="A close up of a sign&#10;&#10;Description automatically generated">
            <a:extLst>
              <a:ext uri="{FF2B5EF4-FFF2-40B4-BE49-F238E27FC236}">
                <a16:creationId xmlns:a16="http://schemas.microsoft.com/office/drawing/2014/main" id="{25D9F34E-603F-4C28-AA14-2F4CB6AEC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850" y="1476374"/>
            <a:ext cx="7086600" cy="5092381"/>
          </a:xfrm>
          <a:prstGeom prst="rect">
            <a:avLst/>
          </a:prstGeom>
        </p:spPr>
      </p:pic>
      <p:sp>
        <p:nvSpPr>
          <p:cNvPr id="6" name="TextBox 5">
            <a:extLst>
              <a:ext uri="{FF2B5EF4-FFF2-40B4-BE49-F238E27FC236}">
                <a16:creationId xmlns:a16="http://schemas.microsoft.com/office/drawing/2014/main" id="{F2B5C1C8-259B-4CD0-B64E-7BD60D15181B}"/>
              </a:ext>
            </a:extLst>
          </p:cNvPr>
          <p:cNvSpPr txBox="1"/>
          <p:nvPr/>
        </p:nvSpPr>
        <p:spPr>
          <a:xfrm>
            <a:off x="457200" y="1502766"/>
            <a:ext cx="4229099" cy="5078313"/>
          </a:xfrm>
          <a:prstGeom prst="rect">
            <a:avLst/>
          </a:prstGeom>
          <a:noFill/>
        </p:spPr>
        <p:txBody>
          <a:bodyPr wrap="square" rtlCol="0">
            <a:spAutoFit/>
          </a:bodyPr>
          <a:lstStyle/>
          <a:p>
            <a:r>
              <a:rPr lang="en-US" dirty="0"/>
              <a:t>The simplest type of wave formed on the ocean’s surface is the ripple.  The surface is disturbed (usually by the wind) and the some of the surface is pushed downwards, so some water is raised above the sea level.  Surface tension between the water molecules pulls this back downwards, starting an oscillation.  If it was wind that drove it, the top surface is forced sideways slightly, and a circular motion is started.  If the wave height is low, then surface tension helps to keep the ripple as a sine wave.  Ripples usually have a maximum height of 1.74 cm.</a:t>
            </a:r>
          </a:p>
          <a:p>
            <a:endParaRPr lang="en-US" dirty="0"/>
          </a:p>
          <a:p>
            <a:r>
              <a:rPr lang="en-US" dirty="0"/>
              <a:t>The water hardly moves forward at all, but the wave form does.  Therefore energy is transmitted.</a:t>
            </a:r>
            <a:endParaRPr lang="en-BM" dirty="0"/>
          </a:p>
        </p:txBody>
      </p:sp>
    </p:spTree>
    <p:extLst>
      <p:ext uri="{BB962C8B-B14F-4D97-AF65-F5344CB8AC3E}">
        <p14:creationId xmlns:p14="http://schemas.microsoft.com/office/powerpoint/2010/main" val="3804350656"/>
      </p:ext>
    </p:extLst>
  </p:cSld>
  <p:clrMapOvr>
    <a:masterClrMapping/>
  </p:clrMapOvr>
  <mc:AlternateContent xmlns:mc="http://schemas.openxmlformats.org/markup-compatibility/2006" xmlns:p14="http://schemas.microsoft.com/office/powerpoint/2010/main">
    <mc:Choice Requires="p14">
      <p:transition spd="slow" p14:dur="2000" advTm="103028"/>
    </mc:Choice>
    <mc:Fallback xmlns="">
      <p:transition spd="slow" advTm="10302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14E1-BF7F-4A3F-9E00-E12EF310FFF5}"/>
              </a:ext>
            </a:extLst>
          </p:cNvPr>
          <p:cNvSpPr>
            <a:spLocks noGrp="1"/>
          </p:cNvSpPr>
          <p:nvPr>
            <p:ph type="title"/>
          </p:nvPr>
        </p:nvSpPr>
        <p:spPr/>
        <p:txBody>
          <a:bodyPr/>
          <a:lstStyle/>
          <a:p>
            <a:r>
              <a:rPr lang="en-US" dirty="0"/>
              <a:t>Wavelength, Period and Frequency</a:t>
            </a:r>
            <a:endParaRPr lang="en-BM" dirty="0"/>
          </a:p>
        </p:txBody>
      </p:sp>
      <p:pic>
        <p:nvPicPr>
          <p:cNvPr id="5" name="Picture 4" descr="A close up of a sign&#10;&#10;Description automatically generated">
            <a:extLst>
              <a:ext uri="{FF2B5EF4-FFF2-40B4-BE49-F238E27FC236}">
                <a16:creationId xmlns:a16="http://schemas.microsoft.com/office/drawing/2014/main" id="{25D9F34E-603F-4C28-AA14-2F4CB6AEC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850" y="1476374"/>
            <a:ext cx="7086600" cy="5092381"/>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F315A8A-D3CD-4813-8DDD-E156C61D5A88}"/>
                  </a:ext>
                </a:extLst>
              </p:cNvPr>
              <p:cNvSpPr txBox="1"/>
              <p:nvPr/>
            </p:nvSpPr>
            <p:spPr>
              <a:xfrm>
                <a:off x="355107" y="1476373"/>
                <a:ext cx="4332303" cy="4801314"/>
              </a:xfrm>
              <a:prstGeom prst="rect">
                <a:avLst/>
              </a:prstGeom>
              <a:noFill/>
            </p:spPr>
            <p:txBody>
              <a:bodyPr wrap="square" rtlCol="0">
                <a:spAutoFit/>
              </a:bodyPr>
              <a:lstStyle/>
              <a:p>
                <a:r>
                  <a:rPr lang="en-US" dirty="0"/>
                  <a:t>These terms are often confused.</a:t>
                </a:r>
              </a:p>
              <a:p>
                <a:endParaRPr lang="en-US" dirty="0"/>
              </a:p>
              <a:p>
                <a:r>
                  <a:rPr lang="en-US" dirty="0"/>
                  <a:t>Wavelength is the distance between two successive crests of a wave.  It is a key variable.  Symbol is either </a:t>
                </a:r>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a:ea typeface="Cambria Math" panose="02040503050406030204" pitchFamily="18" charset="0"/>
                  </a:rPr>
                  <a:t> or </a:t>
                </a:r>
                <a14:m>
                  <m:oMath xmlns:m="http://schemas.openxmlformats.org/officeDocument/2006/math">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endParaRPr lang="en-US" dirty="0">
                  <a:ea typeface="Cambria Math" panose="02040503050406030204" pitchFamily="18" charset="0"/>
                </a:endParaRPr>
              </a:p>
              <a:p>
                <a:r>
                  <a:rPr lang="en-US" dirty="0">
                    <a:ea typeface="Cambria Math" panose="02040503050406030204" pitchFamily="18" charset="0"/>
                  </a:rPr>
                  <a:t>Period is the time interval between two successive wave crests.  On Horseshoe Bay, this may be a few seconds.  For a long swell it can longer as the wave is long.  The longest periods are the tides at 12 hours.</a:t>
                </a:r>
              </a:p>
              <a:p>
                <a:endParaRPr lang="en-US" dirty="0">
                  <a:ea typeface="Cambria Math" panose="02040503050406030204" pitchFamily="18" charset="0"/>
                </a:endParaRPr>
              </a:p>
              <a:p>
                <a:r>
                  <a:rPr lang="en-US" dirty="0">
                    <a:ea typeface="Cambria Math" panose="02040503050406030204" pitchFamily="18" charset="0"/>
                  </a:rPr>
                  <a:t>Frequency is a measure of how many waves occur in a given time interval.  Usually this is seconds.  But it maybe in minutes.  For example a ship at sea may experience 12 waves per minute.  </a:t>
                </a:r>
              </a:p>
            </p:txBody>
          </p:sp>
        </mc:Choice>
        <mc:Fallback xmlns="">
          <p:sp>
            <p:nvSpPr>
              <p:cNvPr id="3" name="TextBox 2">
                <a:extLst>
                  <a:ext uri="{FF2B5EF4-FFF2-40B4-BE49-F238E27FC236}">
                    <a16:creationId xmlns:a16="http://schemas.microsoft.com/office/drawing/2014/main" id="{CF315A8A-D3CD-4813-8DDD-E156C61D5A88}"/>
                  </a:ext>
                </a:extLst>
              </p:cNvPr>
              <p:cNvSpPr txBox="1">
                <a:spLocks noRot="1" noChangeAspect="1" noMove="1" noResize="1" noEditPoints="1" noAdjustHandles="1" noChangeArrowheads="1" noChangeShapeType="1" noTextEdit="1"/>
              </p:cNvSpPr>
              <p:nvPr/>
            </p:nvSpPr>
            <p:spPr>
              <a:xfrm>
                <a:off x="355107" y="1476373"/>
                <a:ext cx="4332303" cy="4801314"/>
              </a:xfrm>
              <a:prstGeom prst="rect">
                <a:avLst/>
              </a:prstGeom>
              <a:blipFill>
                <a:blip r:embed="rId5"/>
                <a:stretch>
                  <a:fillRect l="-1125" t="-635" r="-1266" b="-1015"/>
                </a:stretch>
              </a:blipFill>
            </p:spPr>
            <p:txBody>
              <a:bodyPr/>
              <a:lstStyle/>
              <a:p>
                <a:r>
                  <a:rPr lang="en-BM">
                    <a:noFill/>
                  </a:rPr>
                  <a:t> </a:t>
                </a:r>
              </a:p>
            </p:txBody>
          </p:sp>
        </mc:Fallback>
      </mc:AlternateContent>
    </p:spTree>
    <p:extLst>
      <p:ext uri="{BB962C8B-B14F-4D97-AF65-F5344CB8AC3E}">
        <p14:creationId xmlns:p14="http://schemas.microsoft.com/office/powerpoint/2010/main" val="2530499372"/>
      </p:ext>
    </p:extLst>
  </p:cSld>
  <p:clrMapOvr>
    <a:masterClrMapping/>
  </p:clrMapOvr>
  <mc:AlternateContent xmlns:mc="http://schemas.openxmlformats.org/markup-compatibility/2006" xmlns:p14="http://schemas.microsoft.com/office/powerpoint/2010/main">
    <mc:Choice Requires="p14">
      <p:transition spd="slow" p14:dur="2000" advTm="124126"/>
    </mc:Choice>
    <mc:Fallback xmlns="">
      <p:transition spd="slow" advTm="1241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57E8-1DF2-4A3E-AA2D-A017EE278891}"/>
              </a:ext>
            </a:extLst>
          </p:cNvPr>
          <p:cNvSpPr>
            <a:spLocks noGrp="1"/>
          </p:cNvSpPr>
          <p:nvPr>
            <p:ph type="title"/>
          </p:nvPr>
        </p:nvSpPr>
        <p:spPr/>
        <p:txBody>
          <a:bodyPr/>
          <a:lstStyle/>
          <a:p>
            <a:r>
              <a:rPr lang="en-US" dirty="0"/>
              <a:t>Wind-driven waves (Chop)</a:t>
            </a:r>
            <a:endParaRPr lang="en-BM" dirty="0"/>
          </a:p>
        </p:txBody>
      </p:sp>
      <p:pic>
        <p:nvPicPr>
          <p:cNvPr id="5" name="Picture 4" descr="A picture containing clothing, shirt, person&#10;&#10;Description automatically generated">
            <a:extLst>
              <a:ext uri="{FF2B5EF4-FFF2-40B4-BE49-F238E27FC236}">
                <a16:creationId xmlns:a16="http://schemas.microsoft.com/office/drawing/2014/main" id="{16C0F26D-765E-4FD4-8072-96B726F9F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471" y="1758369"/>
            <a:ext cx="6789416" cy="294679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D6BD41F-F0D3-499F-92B0-C00F8D2E902B}"/>
                  </a:ext>
                </a:extLst>
              </p:cNvPr>
              <p:cNvSpPr txBox="1"/>
              <p:nvPr/>
            </p:nvSpPr>
            <p:spPr>
              <a:xfrm>
                <a:off x="577049" y="1690688"/>
                <a:ext cx="3897297" cy="4804649"/>
              </a:xfrm>
              <a:prstGeom prst="rect">
                <a:avLst/>
              </a:prstGeom>
              <a:noFill/>
            </p:spPr>
            <p:txBody>
              <a:bodyPr wrap="square" rtlCol="0">
                <a:spAutoFit/>
              </a:bodyPr>
              <a:lstStyle/>
              <a:p>
                <a:r>
                  <a:rPr lang="en-US" dirty="0"/>
                  <a:t>When the wave height starts to exceed a certain point, the wave moves away from the pure sine wave shape and takes on a more pointed shape.  This is due to gravity dominating the restoring force that is trying to level out the water.</a:t>
                </a:r>
              </a:p>
              <a:p>
                <a:endParaRPr lang="en-US" dirty="0"/>
              </a:p>
              <a:p>
                <a:r>
                  <a:rPr lang="en-US" dirty="0"/>
                  <a:t>The rolling motion underwater extends down to half a wavelength.  </a:t>
                </a:r>
                <a14:m>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rPr>
                          <m:t>2</m:t>
                        </m:r>
                      </m:den>
                    </m:f>
                  </m:oMath>
                </a14:m>
                <a:r>
                  <a:rPr lang="en-US" dirty="0"/>
                  <a:t>.  </a:t>
                </a:r>
              </a:p>
              <a:p>
                <a:endParaRPr lang="en-US" dirty="0"/>
              </a:p>
              <a:p>
                <a:r>
                  <a:rPr lang="en-US" dirty="0"/>
                  <a:t>If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&gt;7</m:t>
                    </m:r>
                    <m:r>
                      <a:rPr lang="en-US" b="0" i="1" smtClean="0">
                        <a:latin typeface="Cambria Math" panose="02040503050406030204" pitchFamily="18" charset="0"/>
                        <a:ea typeface="Cambria Math" panose="02040503050406030204" pitchFamily="18" charset="0"/>
                      </a:rPr>
                      <m:t>𝜆</m:t>
                    </m:r>
                  </m:oMath>
                </a14:m>
                <a:r>
                  <a:rPr lang="en-US" dirty="0">
                    <a:ea typeface="Cambria Math" panose="02040503050406030204" pitchFamily="18" charset="0"/>
                  </a:rPr>
                  <a:t> then the top of the wave starts to break.  The wave crest becomes foamy and white.  White caps.  Typically this occurs is the wind speed </a:t>
                </a:r>
                <a14:m>
                  <m:oMath xmlns:m="http://schemas.openxmlformats.org/officeDocument/2006/math">
                    <m:r>
                      <a:rPr lang="en-US" b="0" i="1" smtClean="0">
                        <a:latin typeface="Cambria Math" panose="02040503050406030204" pitchFamily="18" charset="0"/>
                        <a:ea typeface="Cambria Math" panose="02040503050406030204" pitchFamily="18" charset="0"/>
                      </a:rPr>
                      <m:t>&gt;12</m:t>
                    </m:r>
                    <m:r>
                      <m:rPr>
                        <m:nor/>
                      </m:rPr>
                      <a:rPr lang="en-US" b="0" i="0"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kts</m:t>
                    </m:r>
                    <m:r>
                      <m:rPr>
                        <m:nor/>
                      </m:rPr>
                      <a:rPr lang="en-US" b="0" i="0"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r>
                  <a:rPr lang="en-US" dirty="0"/>
                  <a:t> </a:t>
                </a:r>
                <a:endParaRPr lang="en-BM" dirty="0"/>
              </a:p>
            </p:txBody>
          </p:sp>
        </mc:Choice>
        <mc:Fallback xmlns="">
          <p:sp>
            <p:nvSpPr>
              <p:cNvPr id="6" name="TextBox 5">
                <a:extLst>
                  <a:ext uri="{FF2B5EF4-FFF2-40B4-BE49-F238E27FC236}">
                    <a16:creationId xmlns:a16="http://schemas.microsoft.com/office/drawing/2014/main" id="{FD6BD41F-F0D3-499F-92B0-C00F8D2E902B}"/>
                  </a:ext>
                </a:extLst>
              </p:cNvPr>
              <p:cNvSpPr txBox="1">
                <a:spLocks noRot="1" noChangeAspect="1" noMove="1" noResize="1" noEditPoints="1" noAdjustHandles="1" noChangeArrowheads="1" noChangeShapeType="1" noTextEdit="1"/>
              </p:cNvSpPr>
              <p:nvPr/>
            </p:nvSpPr>
            <p:spPr>
              <a:xfrm>
                <a:off x="577049" y="1690688"/>
                <a:ext cx="3897297" cy="4804649"/>
              </a:xfrm>
              <a:prstGeom prst="rect">
                <a:avLst/>
              </a:prstGeom>
              <a:blipFill>
                <a:blip r:embed="rId5"/>
                <a:stretch>
                  <a:fillRect l="-1408" t="-634" r="-3599"/>
                </a:stretch>
              </a:blipFill>
            </p:spPr>
            <p:txBody>
              <a:bodyPr/>
              <a:lstStyle/>
              <a:p>
                <a:r>
                  <a:rPr lang="en-BM">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5B98A7-A257-4399-BE22-136029F4D958}"/>
                  </a:ext>
                </a:extLst>
              </p:cNvPr>
              <p:cNvSpPr txBox="1"/>
              <p:nvPr/>
            </p:nvSpPr>
            <p:spPr>
              <a:xfrm>
                <a:off x="4755471" y="4971495"/>
                <a:ext cx="6859480" cy="1028934"/>
              </a:xfrm>
              <a:prstGeom prst="roundRect">
                <a:avLst/>
              </a:prstGeom>
              <a:solidFill>
                <a:srgbClr val="FFFF00"/>
              </a:solidFill>
              <a:ln>
                <a:solidFill>
                  <a:schemeClr val="tx1"/>
                </a:solidFill>
              </a:ln>
            </p:spPr>
            <p:txBody>
              <a:bodyPr wrap="square" rtlCol="0">
                <a:spAutoFit/>
              </a:bodyPr>
              <a:lstStyle/>
              <a:p>
                <a:pPr algn="ctr"/>
                <a:r>
                  <a:rPr lang="en-US" dirty="0"/>
                  <a:t>Shallow water waves:  </a:t>
                </a:r>
                <a14:m>
                  <m:oMath xmlns:m="http://schemas.openxmlformats.org/officeDocument/2006/math">
                    <m:r>
                      <a:rPr lang="en-US" b="0" i="1" smtClean="0">
                        <a:latin typeface="Cambria Math" panose="02040503050406030204" pitchFamily="18" charset="0"/>
                      </a:rPr>
                      <m:t>𝑠𝑒𝑎</m:t>
                    </m:r>
                    <m:r>
                      <a:rPr lang="en-US" b="0" i="1" smtClean="0">
                        <a:latin typeface="Cambria Math" panose="02040503050406030204" pitchFamily="18" charset="0"/>
                      </a:rPr>
                      <m:t> </m:t>
                    </m:r>
                    <m:r>
                      <a:rPr lang="en-US" b="0" i="1" smtClean="0">
                        <a:latin typeface="Cambria Math" panose="02040503050406030204" pitchFamily="18" charset="0"/>
                      </a:rPr>
                      <m:t>𝑑𝑒𝑝𝑡h</m:t>
                    </m:r>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ea typeface="Cambria Math" panose="02040503050406030204" pitchFamily="18" charset="0"/>
                          </a:rPr>
                          <m:t>2</m:t>
                        </m:r>
                      </m:den>
                    </m:f>
                  </m:oMath>
                </a14:m>
                <a:endParaRPr lang="en-US" b="0" dirty="0">
                  <a:ea typeface="Cambria Math" panose="02040503050406030204" pitchFamily="18" charset="0"/>
                </a:endParaRPr>
              </a:p>
              <a:p>
                <a:pPr algn="ctr"/>
                <a:endParaRPr lang="en-US" dirty="0"/>
              </a:p>
              <a:p>
                <a:pPr algn="ctr"/>
                <a:r>
                  <a:rPr lang="en-US" dirty="0"/>
                  <a:t>Deep water waves: </a:t>
                </a:r>
                <a14:m>
                  <m:oMath xmlns:m="http://schemas.openxmlformats.org/officeDocument/2006/math">
                    <m:r>
                      <a:rPr lang="en-US" b="0" i="1" smtClean="0">
                        <a:latin typeface="Cambria Math" panose="02040503050406030204" pitchFamily="18" charset="0"/>
                      </a:rPr>
                      <m:t>𝑠𝑒𝑎</m:t>
                    </m:r>
                    <m:r>
                      <a:rPr lang="en-US" b="0" i="1" smtClean="0">
                        <a:latin typeface="Cambria Math" panose="02040503050406030204" pitchFamily="18" charset="0"/>
                      </a:rPr>
                      <m:t> </m:t>
                    </m:r>
                    <m:r>
                      <a:rPr lang="en-US" b="0" i="1" smtClean="0">
                        <a:latin typeface="Cambria Math" panose="02040503050406030204" pitchFamily="18" charset="0"/>
                      </a:rPr>
                      <m:t>𝑑𝑒𝑝𝑡h</m:t>
                    </m:r>
                    <m:r>
                      <a:rPr lang="en-US" b="0" i="1" smtClean="0">
                        <a:latin typeface="Cambria Math" panose="02040503050406030204" pitchFamily="18" charset="0"/>
                      </a:rPr>
                      <m:t>&gt;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rPr>
                          <m:t>2</m:t>
                        </m:r>
                      </m:den>
                    </m:f>
                  </m:oMath>
                </a14:m>
                <a:endParaRPr lang="en-BM" dirty="0"/>
              </a:p>
            </p:txBody>
          </p:sp>
        </mc:Choice>
        <mc:Fallback xmlns="">
          <p:sp>
            <p:nvSpPr>
              <p:cNvPr id="7" name="TextBox 6">
                <a:extLst>
                  <a:ext uri="{FF2B5EF4-FFF2-40B4-BE49-F238E27FC236}">
                    <a16:creationId xmlns:a16="http://schemas.microsoft.com/office/drawing/2014/main" id="{F15B98A7-A257-4399-BE22-136029F4D958}"/>
                  </a:ext>
                </a:extLst>
              </p:cNvPr>
              <p:cNvSpPr txBox="1">
                <a:spLocks noRot="1" noChangeAspect="1" noMove="1" noResize="1" noEditPoints="1" noAdjustHandles="1" noChangeArrowheads="1" noChangeShapeType="1" noTextEdit="1"/>
              </p:cNvSpPr>
              <p:nvPr/>
            </p:nvSpPr>
            <p:spPr>
              <a:xfrm>
                <a:off x="4755471" y="4971495"/>
                <a:ext cx="6859480" cy="1028934"/>
              </a:xfrm>
              <a:prstGeom prst="roundRect">
                <a:avLst/>
              </a:prstGeom>
              <a:blipFill>
                <a:blip r:embed="rId6"/>
                <a:stretch>
                  <a:fillRect t="-36471" b="-57647"/>
                </a:stretch>
              </a:blipFill>
              <a:ln>
                <a:solidFill>
                  <a:schemeClr val="tx1"/>
                </a:solidFill>
              </a:ln>
            </p:spPr>
            <p:txBody>
              <a:bodyPr/>
              <a:lstStyle/>
              <a:p>
                <a:r>
                  <a:rPr lang="en-BM">
                    <a:noFill/>
                  </a:rPr>
                  <a:t> </a:t>
                </a:r>
              </a:p>
            </p:txBody>
          </p:sp>
        </mc:Fallback>
      </mc:AlternateContent>
    </p:spTree>
    <p:extLst>
      <p:ext uri="{BB962C8B-B14F-4D97-AF65-F5344CB8AC3E}">
        <p14:creationId xmlns:p14="http://schemas.microsoft.com/office/powerpoint/2010/main" val="799478684"/>
      </p:ext>
    </p:extLst>
  </p:cSld>
  <p:clrMapOvr>
    <a:masterClrMapping/>
  </p:clrMapOvr>
  <mc:AlternateContent xmlns:mc="http://schemas.openxmlformats.org/markup-compatibility/2006" xmlns:p14="http://schemas.microsoft.com/office/powerpoint/2010/main">
    <mc:Choice Requires="p14">
      <p:transition spd="slow" p14:dur="2000" advTm="172250"/>
    </mc:Choice>
    <mc:Fallback xmlns="">
      <p:transition spd="slow" advTm="17225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1CE7-F7D1-4F51-9D7B-6AF9EAB0895C}"/>
              </a:ext>
            </a:extLst>
          </p:cNvPr>
          <p:cNvSpPr>
            <a:spLocks noGrp="1"/>
          </p:cNvSpPr>
          <p:nvPr>
            <p:ph type="title"/>
          </p:nvPr>
        </p:nvSpPr>
        <p:spPr>
          <a:xfrm>
            <a:off x="361950" y="365125"/>
            <a:ext cx="4105275" cy="2844800"/>
          </a:xfrm>
        </p:spPr>
        <p:txBody>
          <a:bodyPr/>
          <a:lstStyle/>
          <a:p>
            <a:r>
              <a:rPr lang="en-US" dirty="0"/>
              <a:t>Wave </a:t>
            </a:r>
            <a:r>
              <a:rPr lang="en-US" dirty="0" err="1"/>
              <a:t>behaviour</a:t>
            </a:r>
            <a:r>
              <a:rPr lang="en-US" dirty="0"/>
              <a:t> is affected by depth</a:t>
            </a:r>
            <a:endParaRPr lang="en-BM" dirty="0"/>
          </a:p>
        </p:txBody>
      </p:sp>
      <p:pic>
        <p:nvPicPr>
          <p:cNvPr id="8" name="Picture 1">
            <a:extLst>
              <a:ext uri="{FF2B5EF4-FFF2-40B4-BE49-F238E27FC236}">
                <a16:creationId xmlns:a16="http://schemas.microsoft.com/office/drawing/2014/main" id="{28CF5560-17BE-4526-821E-B1A60246D38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06462"/>
            <a:ext cx="7619999"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BC18F79-D111-4DCA-A823-A1B106ED8A99}"/>
                  </a:ext>
                </a:extLst>
              </p:cNvPr>
              <p:cNvSpPr txBox="1"/>
              <p:nvPr/>
            </p:nvSpPr>
            <p:spPr>
              <a:xfrm>
                <a:off x="361950" y="3002868"/>
                <a:ext cx="4105274" cy="2862322"/>
              </a:xfrm>
              <a:prstGeom prst="rect">
                <a:avLst/>
              </a:prstGeom>
              <a:noFill/>
            </p:spPr>
            <p:txBody>
              <a:bodyPr wrap="square" rtlCol="0">
                <a:spAutoFit/>
              </a:bodyPr>
              <a:lstStyle/>
              <a:p>
                <a:r>
                  <a:rPr lang="en-US" dirty="0"/>
                  <a:t>The energy transferred by a wave is a function of its height.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𝐻</m:t>
                          </m:r>
                        </m:e>
                        <m:sup>
                          <m:r>
                            <a:rPr lang="en-US" b="0" i="1" smtClean="0">
                              <a:latin typeface="Cambria Math" panose="02040503050406030204" pitchFamily="18" charset="0"/>
                              <a:ea typeface="Cambria Math" panose="02040503050406030204" pitchFamily="18" charset="0"/>
                            </a:rPr>
                            <m:t>2</m:t>
                          </m:r>
                        </m:sup>
                      </m:sSup>
                    </m:oMath>
                  </m:oMathPara>
                </a14:m>
                <a:endParaRPr lang="en-US" dirty="0"/>
              </a:p>
              <a:p>
                <a:endParaRPr lang="en-US" dirty="0"/>
              </a:p>
              <a:p>
                <a:r>
                  <a:rPr lang="en-US" dirty="0"/>
                  <a:t>The power would be the energy transferred per second.</a:t>
                </a:r>
              </a:p>
              <a:p>
                <a:endParaRPr lang="en-US" dirty="0"/>
              </a:p>
              <a:p>
                <a:r>
                  <a:rPr lang="en-US" dirty="0"/>
                  <a:t>Waves have far more effect than wind as the density of water is 1000 x more than air!</a:t>
                </a:r>
                <a:endParaRPr lang="en-BM" dirty="0"/>
              </a:p>
            </p:txBody>
          </p:sp>
        </mc:Choice>
        <mc:Fallback xmlns="">
          <p:sp>
            <p:nvSpPr>
              <p:cNvPr id="7" name="TextBox 6">
                <a:extLst>
                  <a:ext uri="{FF2B5EF4-FFF2-40B4-BE49-F238E27FC236}">
                    <a16:creationId xmlns:a16="http://schemas.microsoft.com/office/drawing/2014/main" id="{1BC18F79-D111-4DCA-A823-A1B106ED8A99}"/>
                  </a:ext>
                </a:extLst>
              </p:cNvPr>
              <p:cNvSpPr txBox="1">
                <a:spLocks noRot="1" noChangeAspect="1" noMove="1" noResize="1" noEditPoints="1" noAdjustHandles="1" noChangeArrowheads="1" noChangeShapeType="1" noTextEdit="1"/>
              </p:cNvSpPr>
              <p:nvPr/>
            </p:nvSpPr>
            <p:spPr>
              <a:xfrm>
                <a:off x="361950" y="3002868"/>
                <a:ext cx="4105274" cy="2862322"/>
              </a:xfrm>
              <a:prstGeom prst="rect">
                <a:avLst/>
              </a:prstGeom>
              <a:blipFill>
                <a:blip r:embed="rId5"/>
                <a:stretch>
                  <a:fillRect l="-1187" t="-1279" b="-2559"/>
                </a:stretch>
              </a:blipFill>
            </p:spPr>
            <p:txBody>
              <a:bodyPr/>
              <a:lstStyle/>
              <a:p>
                <a:r>
                  <a:rPr lang="en-BM">
                    <a:noFill/>
                  </a:rPr>
                  <a:t> </a:t>
                </a:r>
              </a:p>
            </p:txBody>
          </p:sp>
        </mc:Fallback>
      </mc:AlternateContent>
    </p:spTree>
    <p:extLst>
      <p:ext uri="{BB962C8B-B14F-4D97-AF65-F5344CB8AC3E}">
        <p14:creationId xmlns:p14="http://schemas.microsoft.com/office/powerpoint/2010/main" val="2085834443"/>
      </p:ext>
    </p:extLst>
  </p:cSld>
  <p:clrMapOvr>
    <a:masterClrMapping/>
  </p:clrMapOvr>
  <mc:AlternateContent xmlns:mc="http://schemas.openxmlformats.org/markup-compatibility/2006" xmlns:p14="http://schemas.microsoft.com/office/powerpoint/2010/main">
    <mc:Choice Requires="p14">
      <p:transition spd="slow" p14:dur="2000" advTm="81564"/>
    </mc:Choice>
    <mc:Fallback xmlns="">
      <p:transition spd="slow" advTm="815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ter next to the ocean&#10;&#10;Description automatically generated">
            <a:extLst>
              <a:ext uri="{FF2B5EF4-FFF2-40B4-BE49-F238E27FC236}">
                <a16:creationId xmlns:a16="http://schemas.microsoft.com/office/drawing/2014/main" id="{3BF5B24A-A965-4A99-B52A-427D15732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19"/>
            <a:ext cx="12192000" cy="8132781"/>
          </a:xfrm>
          <a:prstGeom prst="rect">
            <a:avLst/>
          </a:prstGeom>
        </p:spPr>
      </p:pic>
      <p:sp>
        <p:nvSpPr>
          <p:cNvPr id="2" name="Title 1">
            <a:extLst>
              <a:ext uri="{FF2B5EF4-FFF2-40B4-BE49-F238E27FC236}">
                <a16:creationId xmlns:a16="http://schemas.microsoft.com/office/drawing/2014/main" id="{35CFF743-6E20-4D2F-B1DF-94AFB2DBC6BC}"/>
              </a:ext>
            </a:extLst>
          </p:cNvPr>
          <p:cNvSpPr>
            <a:spLocks noGrp="1"/>
          </p:cNvSpPr>
          <p:nvPr>
            <p:ph type="title"/>
          </p:nvPr>
        </p:nvSpPr>
        <p:spPr/>
        <p:txBody>
          <a:bodyPr/>
          <a:lstStyle/>
          <a:p>
            <a:pPr algn="ctr"/>
            <a:r>
              <a:rPr lang="en-US" b="1" dirty="0">
                <a:solidFill>
                  <a:schemeClr val="bg1"/>
                </a:solidFill>
              </a:rPr>
              <a:t>Speed of Waves (celerity)</a:t>
            </a:r>
            <a:endParaRPr lang="en-BM" b="1" dirty="0">
              <a:solidFill>
                <a:schemeClr val="bg1"/>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99FCE5-E6B0-43F6-AACE-4C0DB41E8388}"/>
                  </a:ext>
                </a:extLst>
              </p:cNvPr>
              <p:cNvSpPr>
                <a:spLocks noGrp="1"/>
              </p:cNvSpPr>
              <p:nvPr>
                <p:ph idx="1"/>
              </p:nvPr>
            </p:nvSpPr>
            <p:spPr>
              <a:xfrm>
                <a:off x="838200" y="1710216"/>
                <a:ext cx="10515600" cy="1530134"/>
              </a:xfrm>
            </p:spPr>
            <p:txBody>
              <a:bodyPr/>
              <a:lstStyle/>
              <a:p>
                <a:pPr marL="0" indent="0">
                  <a:buNone/>
                </a:pPr>
                <a:r>
                  <a:rPr lang="en-US" dirty="0">
                    <a:solidFill>
                      <a:schemeClr val="bg1"/>
                    </a:solidFill>
                  </a:rPr>
                  <a:t>The speed of a wave is dependent on TWO variables. </a:t>
                </a:r>
              </a:p>
              <a:p>
                <a:pPr marL="0" indent="0">
                  <a:buNone/>
                </a:pPr>
                <a:r>
                  <a:rPr lang="en-US" dirty="0">
                    <a:solidFill>
                      <a:schemeClr val="bg1"/>
                    </a:solidFill>
                  </a:rPr>
                  <a:t> </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𝑤𝑎𝑣𝑒𝑙𝑒𝑛𝑔𝑡h</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𝑎𝑛𝑑</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𝑑𝑒𝑝𝑡h</m:t>
                      </m:r>
                    </m:oMath>
                  </m:oMathPara>
                </a14:m>
                <a:endParaRPr lang="en-US" b="0" dirty="0">
                  <a:solidFill>
                    <a:schemeClr val="bg1"/>
                  </a:solidFill>
                </a:endParaRPr>
              </a:p>
              <a:p>
                <a:pPr marL="0" indent="0">
                  <a:buNone/>
                </a:pPr>
                <a:endParaRPr lang="en-US" dirty="0"/>
              </a:p>
              <a:p>
                <a:pPr marL="0" indent="0">
                  <a:buNone/>
                </a:pPr>
                <a:endParaRPr lang="en-BM" dirty="0"/>
              </a:p>
            </p:txBody>
          </p:sp>
        </mc:Choice>
        <mc:Fallback xmlns="">
          <p:sp>
            <p:nvSpPr>
              <p:cNvPr id="3" name="Content Placeholder 2">
                <a:extLst>
                  <a:ext uri="{FF2B5EF4-FFF2-40B4-BE49-F238E27FC236}">
                    <a16:creationId xmlns:a16="http://schemas.microsoft.com/office/drawing/2014/main" id="{1799FCE5-E6B0-43F6-AACE-4C0DB41E8388}"/>
                  </a:ext>
                </a:extLst>
              </p:cNvPr>
              <p:cNvSpPr>
                <a:spLocks noGrp="1" noRot="1" noChangeAspect="1" noMove="1" noResize="1" noEditPoints="1" noAdjustHandles="1" noChangeArrowheads="1" noChangeShapeType="1" noTextEdit="1"/>
              </p:cNvSpPr>
              <p:nvPr>
                <p:ph idx="1"/>
              </p:nvPr>
            </p:nvSpPr>
            <p:spPr>
              <a:xfrm>
                <a:off x="838200" y="1710216"/>
                <a:ext cx="10515600" cy="1530134"/>
              </a:xfrm>
              <a:blipFill>
                <a:blip r:embed="rId5"/>
                <a:stretch>
                  <a:fillRect l="-1217" t="-6773"/>
                </a:stretch>
              </a:blipFill>
            </p:spPr>
            <p:txBody>
              <a:bodyPr/>
              <a:lstStyle/>
              <a:p>
                <a:r>
                  <a:rPr lang="en-BM">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3F1A29F-3475-4F9B-BBB3-F77613565FFD}"/>
                  </a:ext>
                </a:extLst>
              </p:cNvPr>
              <p:cNvSpPr txBox="1"/>
              <p:nvPr/>
            </p:nvSpPr>
            <p:spPr>
              <a:xfrm>
                <a:off x="353443" y="3259878"/>
                <a:ext cx="3932807" cy="3345147"/>
              </a:xfrm>
              <a:prstGeom prst="rect">
                <a:avLst/>
              </a:prstGeom>
              <a:solidFill>
                <a:srgbClr val="FFFF00"/>
              </a:solidFill>
            </p:spPr>
            <p:txBody>
              <a:bodyPr wrap="square" rtlCol="0">
                <a:spAutoFit/>
              </a:bodyPr>
              <a:lstStyle/>
              <a:p>
                <a:r>
                  <a:rPr lang="en-US" sz="1600" dirty="0"/>
                  <a:t>Shallow water waves:</a:t>
                </a:r>
              </a:p>
              <a:p>
                <a:endParaRPr lang="en-US" sz="1600" dirty="0"/>
              </a:p>
              <a:p>
                <a:r>
                  <a:rPr lang="en-US" sz="1600" dirty="0"/>
                  <a:t>The seabed suppresses some of the circular motion under the surface and slows it down due to friction.</a:t>
                </a: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𝑣</m:t>
                      </m:r>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𝑔𝑑</m:t>
                          </m:r>
                        </m:e>
                      </m:rad>
                    </m:oMath>
                  </m:oMathPara>
                </a14:m>
                <a:endParaRPr lang="en-US" sz="1600" dirty="0"/>
              </a:p>
              <a:p>
                <a:endParaRPr lang="en-US" sz="1600" dirty="0"/>
              </a:p>
              <a:p>
                <a:r>
                  <a:rPr lang="en-US" sz="1600" dirty="0"/>
                  <a:t>The wave’s frequency is constant.  Because the shallower water slows the wave, it also reduces the wavelength.  The same amount of water is moving though, so the height builds.  We see this when waves move up a beach.</a:t>
                </a:r>
                <a:endParaRPr lang="en-BM" sz="1600" dirty="0"/>
              </a:p>
            </p:txBody>
          </p:sp>
        </mc:Choice>
        <mc:Fallback xmlns="">
          <p:sp>
            <p:nvSpPr>
              <p:cNvPr id="4" name="TextBox 3">
                <a:extLst>
                  <a:ext uri="{FF2B5EF4-FFF2-40B4-BE49-F238E27FC236}">
                    <a16:creationId xmlns:a16="http://schemas.microsoft.com/office/drawing/2014/main" id="{63F1A29F-3475-4F9B-BBB3-F77613565FFD}"/>
                  </a:ext>
                </a:extLst>
              </p:cNvPr>
              <p:cNvSpPr txBox="1">
                <a:spLocks noRot="1" noChangeAspect="1" noMove="1" noResize="1" noEditPoints="1" noAdjustHandles="1" noChangeArrowheads="1" noChangeShapeType="1" noTextEdit="1"/>
              </p:cNvSpPr>
              <p:nvPr/>
            </p:nvSpPr>
            <p:spPr>
              <a:xfrm>
                <a:off x="353443" y="3259878"/>
                <a:ext cx="3932807" cy="3345147"/>
              </a:xfrm>
              <a:prstGeom prst="rect">
                <a:avLst/>
              </a:prstGeom>
              <a:blipFill>
                <a:blip r:embed="rId6"/>
                <a:stretch>
                  <a:fillRect l="-930" t="-546" b="-1457"/>
                </a:stretch>
              </a:blipFill>
            </p:spPr>
            <p:txBody>
              <a:bodyPr/>
              <a:lstStyle/>
              <a:p>
                <a:r>
                  <a:rPr lang="en-BM">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8FD65F-CA26-4EB5-8150-C59CFC3E4D51}"/>
                  </a:ext>
                </a:extLst>
              </p:cNvPr>
              <p:cNvSpPr txBox="1"/>
              <p:nvPr/>
            </p:nvSpPr>
            <p:spPr>
              <a:xfrm>
                <a:off x="7840093" y="3228111"/>
                <a:ext cx="3961289" cy="3081036"/>
              </a:xfrm>
              <a:prstGeom prst="rect">
                <a:avLst/>
              </a:prstGeom>
              <a:solidFill>
                <a:srgbClr val="FFFF00"/>
              </a:solidFill>
            </p:spPr>
            <p:txBody>
              <a:bodyPr wrap="square" rtlCol="0">
                <a:spAutoFit/>
              </a:bodyPr>
              <a:lstStyle/>
              <a:p>
                <a:r>
                  <a:rPr lang="en-US" sz="1600" dirty="0"/>
                  <a:t>Deep water waves:</a:t>
                </a:r>
              </a:p>
              <a:p>
                <a:endParaRPr lang="en-US" sz="1600" dirty="0"/>
              </a:p>
              <a:p>
                <a:r>
                  <a:rPr lang="en-US" sz="1600" dirty="0"/>
                  <a:t>The speed of the wave is determined predominately by its wavelength (and hence period)</a:t>
                </a: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𝑣</m:t>
                      </m:r>
                      <m:r>
                        <a:rPr lang="en-US" sz="1600" b="0" i="1" smtClean="0">
                          <a:latin typeface="Cambria Math" panose="02040503050406030204" pitchFamily="18" charset="0"/>
                        </a:rPr>
                        <m:t>=1.25 </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𝜆</m:t>
                          </m:r>
                        </m:e>
                      </m:rad>
                    </m:oMath>
                  </m:oMathPara>
                </a14:m>
                <a:endParaRPr lang="en-US" sz="1600" dirty="0"/>
              </a:p>
              <a:p>
                <a:endParaRPr lang="en-US" sz="1600" dirty="0"/>
              </a:p>
              <a:p>
                <a:r>
                  <a:rPr lang="en-US" sz="1600" dirty="0"/>
                  <a:t>This is the origin of ocean swell.  The long wavelength waves travel faster away from the storm than the shorter waves.  Without the high winds that created them, they tend to ease off to a more sinusoidal shape.</a:t>
                </a:r>
              </a:p>
            </p:txBody>
          </p:sp>
        </mc:Choice>
        <mc:Fallback xmlns="">
          <p:sp>
            <p:nvSpPr>
              <p:cNvPr id="8" name="TextBox 7">
                <a:extLst>
                  <a:ext uri="{FF2B5EF4-FFF2-40B4-BE49-F238E27FC236}">
                    <a16:creationId xmlns:a16="http://schemas.microsoft.com/office/drawing/2014/main" id="{C18FD65F-CA26-4EB5-8150-C59CFC3E4D51}"/>
                  </a:ext>
                </a:extLst>
              </p:cNvPr>
              <p:cNvSpPr txBox="1">
                <a:spLocks noRot="1" noChangeAspect="1" noMove="1" noResize="1" noEditPoints="1" noAdjustHandles="1" noChangeArrowheads="1" noChangeShapeType="1" noTextEdit="1"/>
              </p:cNvSpPr>
              <p:nvPr/>
            </p:nvSpPr>
            <p:spPr>
              <a:xfrm>
                <a:off x="7840093" y="3228111"/>
                <a:ext cx="3961289" cy="3081036"/>
              </a:xfrm>
              <a:prstGeom prst="rect">
                <a:avLst/>
              </a:prstGeom>
              <a:blipFill>
                <a:blip r:embed="rId7"/>
                <a:stretch>
                  <a:fillRect l="-769" t="-594" r="-1846" b="-1782"/>
                </a:stretch>
              </a:blipFill>
            </p:spPr>
            <p:txBody>
              <a:bodyPr/>
              <a:lstStyle/>
              <a:p>
                <a:r>
                  <a:rPr lang="en-BM">
                    <a:noFill/>
                  </a:rPr>
                  <a:t> </a:t>
                </a:r>
              </a:p>
            </p:txBody>
          </p:sp>
        </mc:Fallback>
      </mc:AlternateContent>
      <p:sp>
        <p:nvSpPr>
          <p:cNvPr id="9" name="TextBox 8">
            <a:extLst>
              <a:ext uri="{FF2B5EF4-FFF2-40B4-BE49-F238E27FC236}">
                <a16:creationId xmlns:a16="http://schemas.microsoft.com/office/drawing/2014/main" id="{DAA01A67-84ED-47AD-990A-E916485B8E28}"/>
              </a:ext>
            </a:extLst>
          </p:cNvPr>
          <p:cNvSpPr txBox="1"/>
          <p:nvPr/>
        </p:nvSpPr>
        <p:spPr>
          <a:xfrm>
            <a:off x="4413220" y="5375654"/>
            <a:ext cx="3299903" cy="1323439"/>
          </a:xfrm>
          <a:prstGeom prst="rect">
            <a:avLst/>
          </a:prstGeom>
          <a:solidFill>
            <a:srgbClr val="FFFF00"/>
          </a:solidFill>
        </p:spPr>
        <p:txBody>
          <a:bodyPr wrap="square" rtlCol="0">
            <a:spAutoFit/>
          </a:bodyPr>
          <a:lstStyle/>
          <a:p>
            <a:r>
              <a:rPr lang="en-US" sz="1600" dirty="0"/>
              <a:t>Intermediate waves – the distinction between deep water waves and shallow water waves is not sudden.  They change gradually into one another…..</a:t>
            </a:r>
          </a:p>
        </p:txBody>
      </p:sp>
    </p:spTree>
    <p:extLst>
      <p:ext uri="{BB962C8B-B14F-4D97-AF65-F5344CB8AC3E}">
        <p14:creationId xmlns:p14="http://schemas.microsoft.com/office/powerpoint/2010/main" val="1955828028"/>
      </p:ext>
    </p:extLst>
  </p:cSld>
  <p:clrMapOvr>
    <a:masterClrMapping/>
  </p:clrMapOvr>
  <mc:AlternateContent xmlns:mc="http://schemas.openxmlformats.org/markup-compatibility/2006" xmlns:p14="http://schemas.microsoft.com/office/powerpoint/2010/main">
    <mc:Choice Requires="p14">
      <p:transition spd="slow" p14:dur="2000" advTm="125747"/>
    </mc:Choice>
    <mc:Fallback xmlns="">
      <p:transition spd="slow" advTm="1257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84A32-8DF2-434C-996E-858232DE5780}"/>
              </a:ext>
            </a:extLst>
          </p:cNvPr>
          <p:cNvSpPr>
            <a:spLocks noGrp="1"/>
          </p:cNvSpPr>
          <p:nvPr>
            <p:ph type="title"/>
          </p:nvPr>
        </p:nvSpPr>
        <p:spPr/>
        <p:txBody>
          <a:bodyPr/>
          <a:lstStyle/>
          <a:p>
            <a:r>
              <a:rPr lang="en-US" dirty="0"/>
              <a:t>Waves in Bermuda</a:t>
            </a:r>
            <a:endParaRPr lang="en-BM" dirty="0"/>
          </a:p>
        </p:txBody>
      </p:sp>
      <p:pic>
        <p:nvPicPr>
          <p:cNvPr id="5" name="Content Placeholder 4" descr="A small boat in a body of water&#10;&#10;Description automatically generated">
            <a:extLst>
              <a:ext uri="{FF2B5EF4-FFF2-40B4-BE49-F238E27FC236}">
                <a16:creationId xmlns:a16="http://schemas.microsoft.com/office/drawing/2014/main" id="{DCC6E782-ACDC-4B60-8369-8DD0D6CFE5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385" y="1495206"/>
            <a:ext cx="5583289" cy="4745796"/>
          </a:xfrm>
        </p:spPr>
      </p:pic>
      <p:pic>
        <p:nvPicPr>
          <p:cNvPr id="9" name="Picture 8" descr="A whale jumping out of the water&#10;&#10;Description automatically generated">
            <a:extLst>
              <a:ext uri="{FF2B5EF4-FFF2-40B4-BE49-F238E27FC236}">
                <a16:creationId xmlns:a16="http://schemas.microsoft.com/office/drawing/2014/main" id="{5E390BEF-07A6-45C9-A0C7-F88D8E043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413" y="365125"/>
            <a:ext cx="6363256" cy="6350000"/>
          </a:xfrm>
          <a:prstGeom prst="rect">
            <a:avLst/>
          </a:prstGeom>
        </p:spPr>
      </p:pic>
      <p:sp>
        <p:nvSpPr>
          <p:cNvPr id="10" name="TextBox 9">
            <a:extLst>
              <a:ext uri="{FF2B5EF4-FFF2-40B4-BE49-F238E27FC236}">
                <a16:creationId xmlns:a16="http://schemas.microsoft.com/office/drawing/2014/main" id="{3CD3BC68-6B78-4050-B9A7-5B6861CA2578}"/>
              </a:ext>
            </a:extLst>
          </p:cNvPr>
          <p:cNvSpPr txBox="1"/>
          <p:nvPr/>
        </p:nvSpPr>
        <p:spPr>
          <a:xfrm>
            <a:off x="2101441" y="6068794"/>
            <a:ext cx="3994559" cy="646331"/>
          </a:xfrm>
          <a:prstGeom prst="rect">
            <a:avLst/>
          </a:prstGeom>
          <a:solidFill>
            <a:srgbClr val="FFFF00"/>
          </a:solidFill>
        </p:spPr>
        <p:txBody>
          <a:bodyPr wrap="square" rtlCol="0">
            <a:spAutoFit/>
          </a:bodyPr>
          <a:lstStyle/>
          <a:p>
            <a:r>
              <a:rPr lang="en-US" dirty="0"/>
              <a:t>Dinghies in </a:t>
            </a:r>
            <a:r>
              <a:rPr lang="en-US" dirty="0" err="1"/>
              <a:t>Granaway</a:t>
            </a:r>
            <a:r>
              <a:rPr lang="en-US" dirty="0"/>
              <a:t> – hardly any wind, barely even ripples on the water</a:t>
            </a:r>
            <a:endParaRPr lang="en-BM"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4396157-E738-4416-AE24-9C09FB25A583}"/>
                  </a:ext>
                </a:extLst>
              </p:cNvPr>
              <p:cNvSpPr txBox="1"/>
              <p:nvPr/>
            </p:nvSpPr>
            <p:spPr>
              <a:xfrm>
                <a:off x="6304899" y="413418"/>
                <a:ext cx="5493524" cy="646331"/>
              </a:xfrm>
              <a:prstGeom prst="rect">
                <a:avLst/>
              </a:prstGeom>
              <a:solidFill>
                <a:srgbClr val="FFFF00"/>
              </a:solidFill>
            </p:spPr>
            <p:txBody>
              <a:bodyPr wrap="square" rtlCol="0">
                <a:spAutoFit/>
              </a:bodyPr>
              <a:lstStyle/>
              <a:p>
                <a:r>
                  <a:rPr lang="en-US" dirty="0"/>
                  <a:t>Humpback Whale breaching – note the white caps and more angular shape of the waves.  Wind </a:t>
                </a:r>
                <a14:m>
                  <m:oMath xmlns:m="http://schemas.openxmlformats.org/officeDocument/2006/math">
                    <m:r>
                      <a:rPr lang="en-US" b="0" i="1" smtClean="0">
                        <a:latin typeface="Cambria Math" panose="02040503050406030204" pitchFamily="18" charset="0"/>
                      </a:rPr>
                      <m:t>&gt;15−20</m:t>
                    </m:r>
                    <m:r>
                      <m:rPr>
                        <m:nor/>
                      </m:rPr>
                      <a:rPr lang="en-US" b="0" i="0" smtClean="0">
                        <a:latin typeface="Cambria Math" panose="02040503050406030204" pitchFamily="18" charset="0"/>
                      </a:rPr>
                      <m:t> </m:t>
                    </m:r>
                    <m:r>
                      <m:rPr>
                        <m:nor/>
                      </m:rPr>
                      <a:rPr lang="en-US" b="0" i="0" smtClean="0">
                        <a:latin typeface="Cambria Math" panose="02040503050406030204" pitchFamily="18" charset="0"/>
                      </a:rPr>
                      <m:t>kts</m:t>
                    </m:r>
                  </m:oMath>
                </a14:m>
                <a:endParaRPr lang="en-BM" dirty="0"/>
              </a:p>
            </p:txBody>
          </p:sp>
        </mc:Choice>
        <mc:Fallback xmlns="">
          <p:sp>
            <p:nvSpPr>
              <p:cNvPr id="11" name="TextBox 10">
                <a:extLst>
                  <a:ext uri="{FF2B5EF4-FFF2-40B4-BE49-F238E27FC236}">
                    <a16:creationId xmlns:a16="http://schemas.microsoft.com/office/drawing/2014/main" id="{04396157-E738-4416-AE24-9C09FB25A583}"/>
                  </a:ext>
                </a:extLst>
              </p:cNvPr>
              <p:cNvSpPr txBox="1">
                <a:spLocks noRot="1" noChangeAspect="1" noMove="1" noResize="1" noEditPoints="1" noAdjustHandles="1" noChangeArrowheads="1" noChangeShapeType="1" noTextEdit="1"/>
              </p:cNvSpPr>
              <p:nvPr/>
            </p:nvSpPr>
            <p:spPr>
              <a:xfrm>
                <a:off x="6304899" y="413418"/>
                <a:ext cx="5493524" cy="646331"/>
              </a:xfrm>
              <a:prstGeom prst="rect">
                <a:avLst/>
              </a:prstGeom>
              <a:blipFill>
                <a:blip r:embed="rId6"/>
                <a:stretch>
                  <a:fillRect l="-888" t="-5660" b="-14151"/>
                </a:stretch>
              </a:blipFill>
            </p:spPr>
            <p:txBody>
              <a:bodyPr/>
              <a:lstStyle/>
              <a:p>
                <a:r>
                  <a:rPr lang="en-BM">
                    <a:noFill/>
                  </a:rPr>
                  <a:t> </a:t>
                </a:r>
              </a:p>
            </p:txBody>
          </p:sp>
        </mc:Fallback>
      </mc:AlternateContent>
    </p:spTree>
    <p:extLst>
      <p:ext uri="{BB962C8B-B14F-4D97-AF65-F5344CB8AC3E}">
        <p14:creationId xmlns:p14="http://schemas.microsoft.com/office/powerpoint/2010/main" val="592957653"/>
      </p:ext>
    </p:extLst>
  </p:cSld>
  <p:clrMapOvr>
    <a:masterClrMapping/>
  </p:clrMapOvr>
  <mc:AlternateContent xmlns:mc="http://schemas.openxmlformats.org/markup-compatibility/2006" xmlns:p14="http://schemas.microsoft.com/office/powerpoint/2010/main">
    <mc:Choice Requires="p14">
      <p:transition spd="slow" p14:dur="2000" advTm="99375"/>
    </mc:Choice>
    <mc:Fallback xmlns="">
      <p:transition spd="slow" advTm="993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A3AF-FBE0-4DD1-A565-444FF9B1360D}"/>
              </a:ext>
            </a:extLst>
          </p:cNvPr>
          <p:cNvSpPr>
            <a:spLocks noGrp="1"/>
          </p:cNvSpPr>
          <p:nvPr>
            <p:ph type="title"/>
          </p:nvPr>
        </p:nvSpPr>
        <p:spPr/>
        <p:txBody>
          <a:bodyPr/>
          <a:lstStyle/>
          <a:p>
            <a:r>
              <a:rPr lang="en-US" dirty="0"/>
              <a:t>More Information and Links</a:t>
            </a:r>
            <a:endParaRPr lang="en-BM" dirty="0"/>
          </a:p>
        </p:txBody>
      </p:sp>
      <p:pic>
        <p:nvPicPr>
          <p:cNvPr id="4" name="Picture 3">
            <a:extLst>
              <a:ext uri="{FF2B5EF4-FFF2-40B4-BE49-F238E27FC236}">
                <a16:creationId xmlns:a16="http://schemas.microsoft.com/office/drawing/2014/main" id="{512439CA-6E9A-408B-8B33-73EB9886C907}"/>
              </a:ext>
            </a:extLst>
          </p:cNvPr>
          <p:cNvPicPr>
            <a:picLocks noChangeAspect="1"/>
          </p:cNvPicPr>
          <p:nvPr/>
        </p:nvPicPr>
        <p:blipFill rotWithShape="1">
          <a:blip r:embed="rId2"/>
          <a:srcRect l="1016" t="13056" r="16249" b="5325"/>
          <a:stretch/>
        </p:blipFill>
        <p:spPr>
          <a:xfrm>
            <a:off x="39915" y="2145725"/>
            <a:ext cx="8011115" cy="4445576"/>
          </a:xfrm>
          <a:prstGeom prst="rect">
            <a:avLst/>
          </a:prstGeom>
        </p:spPr>
      </p:pic>
      <p:pic>
        <p:nvPicPr>
          <p:cNvPr id="5" name="Picture 6" descr="Garrison9781111990848.jpg">
            <a:extLst>
              <a:ext uri="{FF2B5EF4-FFF2-40B4-BE49-F238E27FC236}">
                <a16:creationId xmlns:a16="http://schemas.microsoft.com/office/drawing/2014/main" id="{725BEA03-414C-4847-B977-CB3CBF199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9942" y="646166"/>
            <a:ext cx="3843110" cy="464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6C6FF91-6061-466B-A2B4-408AC9599A1D}"/>
              </a:ext>
            </a:extLst>
          </p:cNvPr>
          <p:cNvSpPr txBox="1"/>
          <p:nvPr/>
        </p:nvSpPr>
        <p:spPr>
          <a:xfrm>
            <a:off x="9223898" y="4483223"/>
            <a:ext cx="1892121" cy="369332"/>
          </a:xfrm>
          <a:prstGeom prst="rect">
            <a:avLst/>
          </a:prstGeom>
          <a:solidFill>
            <a:srgbClr val="FFFF00"/>
          </a:solidFill>
        </p:spPr>
        <p:txBody>
          <a:bodyPr wrap="none" rtlCol="0">
            <a:spAutoFit/>
          </a:bodyPr>
          <a:lstStyle/>
          <a:p>
            <a:r>
              <a:rPr lang="en-US" dirty="0"/>
              <a:t>Page 296 onwards</a:t>
            </a:r>
            <a:endParaRPr lang="en-BM" dirty="0"/>
          </a:p>
        </p:txBody>
      </p:sp>
    </p:spTree>
    <p:extLst>
      <p:ext uri="{BB962C8B-B14F-4D97-AF65-F5344CB8AC3E}">
        <p14:creationId xmlns:p14="http://schemas.microsoft.com/office/powerpoint/2010/main" val="9627337"/>
      </p:ext>
    </p:extLst>
  </p:cSld>
  <p:clrMapOvr>
    <a:masterClrMapping/>
  </p:clrMapOvr>
  <mc:AlternateContent xmlns:mc="http://schemas.openxmlformats.org/markup-compatibility/2006" xmlns:p14="http://schemas.microsoft.com/office/powerpoint/2010/main">
    <mc:Choice Requires="p14">
      <p:transition spd="slow" p14:dur="2000" advTm="103651"/>
    </mc:Choice>
    <mc:Fallback xmlns="">
      <p:transition spd="slow" advTm="10365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9F6C1A-3737-4F0B-B711-9AE26B39601A}" vid="{BBE84252-182D-457A-82AA-81C18B0719D5}"/>
    </a:ext>
  </a:extLst>
</a:theme>
</file>

<file path=docProps/app.xml><?xml version="1.0" encoding="utf-8"?>
<Properties xmlns="http://schemas.openxmlformats.org/officeDocument/2006/extended-properties" xmlns:vt="http://schemas.openxmlformats.org/officeDocument/2006/docPropsVTypes">
  <TotalTime>5</TotalTime>
  <Words>665</Words>
  <Application>Microsoft Office PowerPoint</Application>
  <PresentationFormat>Widescreen</PresentationFormat>
  <Paragraphs>54</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 Math</vt:lpstr>
      <vt:lpstr>Office Theme</vt:lpstr>
      <vt:lpstr>Oceanography</vt:lpstr>
      <vt:lpstr>PowerPoint Presentation</vt:lpstr>
      <vt:lpstr>Ripples (capillary waves)</vt:lpstr>
      <vt:lpstr>Wavelength, Period and Frequency</vt:lpstr>
      <vt:lpstr>Wind-driven waves (Chop)</vt:lpstr>
      <vt:lpstr>Wave behaviour is affected by depth</vt:lpstr>
      <vt:lpstr>Speed of Waves (celerity)</vt:lpstr>
      <vt:lpstr>Waves in Bermuda</vt:lpstr>
      <vt:lpstr>More Information and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 Wave Motion</dc:title>
  <dc:creator>Wright, Paul</dc:creator>
  <cp:lastModifiedBy>Wright, Paul</cp:lastModifiedBy>
  <cp:revision>2</cp:revision>
  <dcterms:created xsi:type="dcterms:W3CDTF">2020-12-07T15:26:49Z</dcterms:created>
  <dcterms:modified xsi:type="dcterms:W3CDTF">2020-12-07T15:32:46Z</dcterms:modified>
</cp:coreProperties>
</file>