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85" r:id="rId2"/>
    <p:sldId id="409" r:id="rId3"/>
    <p:sldId id="410" r:id="rId4"/>
    <p:sldId id="423" r:id="rId5"/>
    <p:sldId id="411" r:id="rId6"/>
    <p:sldId id="424" r:id="rId7"/>
    <p:sldId id="408" r:id="rId8"/>
    <p:sldId id="421" r:id="rId9"/>
    <p:sldId id="355" r:id="rId10"/>
    <p:sldId id="354" r:id="rId11"/>
    <p:sldId id="320" r:id="rId12"/>
    <p:sldId id="358" r:id="rId13"/>
    <p:sldId id="418" r:id="rId14"/>
    <p:sldId id="422" r:id="rId15"/>
    <p:sldId id="419" r:id="rId16"/>
    <p:sldId id="413" r:id="rId17"/>
    <p:sldId id="361" r:id="rId18"/>
    <p:sldId id="357" r:id="rId19"/>
    <p:sldId id="420" r:id="rId20"/>
  </p:sldIdLst>
  <p:sldSz cx="12192000" cy="6858000"/>
  <p:notesSz cx="7023100" cy="9309100"/>
  <p:defaultTextStyle>
    <a:defPPr>
      <a:defRPr lang="en-BM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1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>
              <a:defRPr sz="1200"/>
            </a:lvl1pPr>
          </a:lstStyle>
          <a:p>
            <a:endParaRPr lang="en-BM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1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>
              <a:defRPr sz="1200"/>
            </a:lvl1pPr>
          </a:lstStyle>
          <a:p>
            <a:fld id="{9367B281-AD42-4FF4-B854-51078A8105DB}" type="datetimeFigureOut">
              <a:rPr lang="en-BM" smtClean="0"/>
              <a:t>15 Feb 2021</a:t>
            </a:fld>
            <a:endParaRPr lang="en-BM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7" tIns="46659" rIns="93317" bIns="46659" rtlCol="0" anchor="ctr"/>
          <a:lstStyle/>
          <a:p>
            <a:endParaRPr lang="en-BM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9"/>
          </a:xfrm>
          <a:prstGeom prst="rect">
            <a:avLst/>
          </a:prstGeom>
        </p:spPr>
        <p:txBody>
          <a:bodyPr vert="horz" lIns="93317" tIns="46659" rIns="93317" bIns="4665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0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>
              <a:defRPr sz="1200"/>
            </a:lvl1pPr>
          </a:lstStyle>
          <a:p>
            <a:endParaRPr lang="en-BM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0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>
              <a:defRPr sz="1200"/>
            </a:lvl1pPr>
          </a:lstStyle>
          <a:p>
            <a:fld id="{CB12851D-936A-4DC7-8D79-4153DC17C5FC}" type="slidenum">
              <a:rPr lang="en-BM" smtClean="0"/>
              <a:t>‹#›</a:t>
            </a:fld>
            <a:endParaRPr lang="en-BM"/>
          </a:p>
        </p:txBody>
      </p:sp>
    </p:spTree>
    <p:extLst>
      <p:ext uri="{BB962C8B-B14F-4D97-AF65-F5344CB8AC3E}">
        <p14:creationId xmlns:p14="http://schemas.microsoft.com/office/powerpoint/2010/main" val="1108010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DE4E7-8630-4FC8-BEA4-996C3C013A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BM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AC6C8F-2FA9-408D-88FF-ACE798330C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BM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AE33E7-7AED-4B01-97D2-0FBE46D38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72F4-B344-4439-87F9-A363F575E110}" type="datetimeFigureOut">
              <a:rPr lang="en-BM" smtClean="0"/>
              <a:t>15 Feb 2021</a:t>
            </a:fld>
            <a:endParaRPr lang="en-BM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ADD1F-0DB9-474D-9A7A-8E9DF3B63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M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9E35AC-F122-43C5-B313-4623D5484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EF10-1BFB-49A5-BDBC-DE381D009093}" type="slidenum">
              <a:rPr lang="en-BM" smtClean="0"/>
              <a:t>‹#›</a:t>
            </a:fld>
            <a:endParaRPr lang="en-BM"/>
          </a:p>
        </p:txBody>
      </p:sp>
    </p:spTree>
    <p:extLst>
      <p:ext uri="{BB962C8B-B14F-4D97-AF65-F5344CB8AC3E}">
        <p14:creationId xmlns:p14="http://schemas.microsoft.com/office/powerpoint/2010/main" val="42665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82544-C1E2-422D-9D83-FE2E92FFE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M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80AEB5-CFF8-4FF8-96BF-8A45C909B2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M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11AF12-5A4D-4E9E-AA38-273A8EFC9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72F4-B344-4439-87F9-A363F575E110}" type="datetimeFigureOut">
              <a:rPr lang="en-BM" smtClean="0"/>
              <a:t>15 Feb 2021</a:t>
            </a:fld>
            <a:endParaRPr lang="en-BM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39862B-C636-4B7B-8AAE-AA64354BE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M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F15BF-7A54-4C49-A88D-0FF9A72CD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EF10-1BFB-49A5-BDBC-DE381D009093}" type="slidenum">
              <a:rPr lang="en-BM" smtClean="0"/>
              <a:t>‹#›</a:t>
            </a:fld>
            <a:endParaRPr lang="en-BM"/>
          </a:p>
        </p:txBody>
      </p:sp>
    </p:spTree>
    <p:extLst>
      <p:ext uri="{BB962C8B-B14F-4D97-AF65-F5344CB8AC3E}">
        <p14:creationId xmlns:p14="http://schemas.microsoft.com/office/powerpoint/2010/main" val="2445972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D769BC-6BF1-4315-A102-ABED626915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BM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E7FB8F-B6D7-4354-B6A4-A0D85AF94F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M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74CD5D-8C3F-4A8D-AE25-315A28085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72F4-B344-4439-87F9-A363F575E110}" type="datetimeFigureOut">
              <a:rPr lang="en-BM" smtClean="0"/>
              <a:t>15 Feb 2021</a:t>
            </a:fld>
            <a:endParaRPr lang="en-BM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17F36F-9D76-4D19-8222-D4AAF3457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M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A80801-F60A-44B8-B8BD-C7368BD76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EF10-1BFB-49A5-BDBC-DE381D009093}" type="slidenum">
              <a:rPr lang="en-BM" smtClean="0"/>
              <a:t>‹#›</a:t>
            </a:fld>
            <a:endParaRPr lang="en-BM"/>
          </a:p>
        </p:txBody>
      </p:sp>
    </p:spTree>
    <p:extLst>
      <p:ext uri="{BB962C8B-B14F-4D97-AF65-F5344CB8AC3E}">
        <p14:creationId xmlns:p14="http://schemas.microsoft.com/office/powerpoint/2010/main" val="3553135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B5AFE-C79D-4AAF-B7C2-63B9EF428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M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DB59C3-A58A-4A04-A528-1095971B3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M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0F3D75-4299-42FD-8ED7-4F5A1A021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72F4-B344-4439-87F9-A363F575E110}" type="datetimeFigureOut">
              <a:rPr lang="en-BM" smtClean="0"/>
              <a:t>15 Feb 2021</a:t>
            </a:fld>
            <a:endParaRPr lang="en-BM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01ECE3-6A6C-4B2C-B527-45011ACEE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M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F8635B-C24E-42A9-B7D9-C59D2B2AF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EF10-1BFB-49A5-BDBC-DE381D009093}" type="slidenum">
              <a:rPr lang="en-BM" smtClean="0"/>
              <a:t>‹#›</a:t>
            </a:fld>
            <a:endParaRPr lang="en-BM"/>
          </a:p>
        </p:txBody>
      </p:sp>
    </p:spTree>
    <p:extLst>
      <p:ext uri="{BB962C8B-B14F-4D97-AF65-F5344CB8AC3E}">
        <p14:creationId xmlns:p14="http://schemas.microsoft.com/office/powerpoint/2010/main" val="285213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43720-4215-474F-83B8-3D02DD246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BM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FCDA75-025E-48A8-B51D-AB43D9300B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794622-854C-480A-9162-57288FDE6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72F4-B344-4439-87F9-A363F575E110}" type="datetimeFigureOut">
              <a:rPr lang="en-BM" smtClean="0"/>
              <a:t>15 Feb 2021</a:t>
            </a:fld>
            <a:endParaRPr lang="en-BM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628FF-F0C1-477D-A3D5-4C967BED8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M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2233BF-63A3-4BF2-A40C-75625B57A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EF10-1BFB-49A5-BDBC-DE381D009093}" type="slidenum">
              <a:rPr lang="en-BM" smtClean="0"/>
              <a:t>‹#›</a:t>
            </a:fld>
            <a:endParaRPr lang="en-BM"/>
          </a:p>
        </p:txBody>
      </p:sp>
    </p:spTree>
    <p:extLst>
      <p:ext uri="{BB962C8B-B14F-4D97-AF65-F5344CB8AC3E}">
        <p14:creationId xmlns:p14="http://schemas.microsoft.com/office/powerpoint/2010/main" val="3189684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72529-77ED-4784-A2D0-B03669FB8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M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86C5F-69EC-493B-B931-E1C6D48D01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M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408AA5-E7B5-49C1-8B7B-B6F1E830F0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M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310477-D088-4702-965D-EA377D1B1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72F4-B344-4439-87F9-A363F575E110}" type="datetimeFigureOut">
              <a:rPr lang="en-BM" smtClean="0"/>
              <a:t>15 Feb 2021</a:t>
            </a:fld>
            <a:endParaRPr lang="en-BM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026AC5-5577-4DE6-9D75-EF0DFD694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M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87B7A7-97B6-4BF4-8925-A39CA59D9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EF10-1BFB-49A5-BDBC-DE381D009093}" type="slidenum">
              <a:rPr lang="en-BM" smtClean="0"/>
              <a:t>‹#›</a:t>
            </a:fld>
            <a:endParaRPr lang="en-BM"/>
          </a:p>
        </p:txBody>
      </p:sp>
    </p:spTree>
    <p:extLst>
      <p:ext uri="{BB962C8B-B14F-4D97-AF65-F5344CB8AC3E}">
        <p14:creationId xmlns:p14="http://schemas.microsoft.com/office/powerpoint/2010/main" val="164464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17F6F-CA6F-41B0-9698-2D82FE98D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BM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B635E7-750A-424D-B4E2-4F3CAD0793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709221-BE15-4628-8464-43B001C332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M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597CC2-6711-4625-A8B2-EE3D6BE21B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3482BA-14E3-44B9-884C-F630E24B8C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M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5CF380-2E89-4B43-ABF7-A2E831B7A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72F4-B344-4439-87F9-A363F575E110}" type="datetimeFigureOut">
              <a:rPr lang="en-BM" smtClean="0"/>
              <a:t>15 Feb 2021</a:t>
            </a:fld>
            <a:endParaRPr lang="en-BM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09A4A2-5588-42E5-A270-2565A45CF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M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FD8751-C25A-4EBE-A473-B7885F180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EF10-1BFB-49A5-BDBC-DE381D009093}" type="slidenum">
              <a:rPr lang="en-BM" smtClean="0"/>
              <a:t>‹#›</a:t>
            </a:fld>
            <a:endParaRPr lang="en-BM"/>
          </a:p>
        </p:txBody>
      </p:sp>
    </p:spTree>
    <p:extLst>
      <p:ext uri="{BB962C8B-B14F-4D97-AF65-F5344CB8AC3E}">
        <p14:creationId xmlns:p14="http://schemas.microsoft.com/office/powerpoint/2010/main" val="1038402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3D528-7BEF-46B3-97F0-84CEF0EE2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M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93C467-20C8-4AE0-AC62-5FABD95E9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72F4-B344-4439-87F9-A363F575E110}" type="datetimeFigureOut">
              <a:rPr lang="en-BM" smtClean="0"/>
              <a:t>15 Feb 2021</a:t>
            </a:fld>
            <a:endParaRPr lang="en-BM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BE5091-CD6B-4CB1-B7ED-CDD02375E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M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6671E9-1284-4399-AA37-2CC6627A3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EF10-1BFB-49A5-BDBC-DE381D009093}" type="slidenum">
              <a:rPr lang="en-BM" smtClean="0"/>
              <a:t>‹#›</a:t>
            </a:fld>
            <a:endParaRPr lang="en-BM"/>
          </a:p>
        </p:txBody>
      </p:sp>
    </p:spTree>
    <p:extLst>
      <p:ext uri="{BB962C8B-B14F-4D97-AF65-F5344CB8AC3E}">
        <p14:creationId xmlns:p14="http://schemas.microsoft.com/office/powerpoint/2010/main" val="622917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9829B1-6052-496B-AEF5-29033F343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72F4-B344-4439-87F9-A363F575E110}" type="datetimeFigureOut">
              <a:rPr lang="en-BM" smtClean="0"/>
              <a:t>15 Feb 2021</a:t>
            </a:fld>
            <a:endParaRPr lang="en-BM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3757CD-BB6F-4CC1-A0B1-9B77FEAA5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M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167247-F385-46E7-AF34-76AF569F7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EF10-1BFB-49A5-BDBC-DE381D009093}" type="slidenum">
              <a:rPr lang="en-BM" smtClean="0"/>
              <a:t>‹#›</a:t>
            </a:fld>
            <a:endParaRPr lang="en-BM"/>
          </a:p>
        </p:txBody>
      </p:sp>
    </p:spTree>
    <p:extLst>
      <p:ext uri="{BB962C8B-B14F-4D97-AF65-F5344CB8AC3E}">
        <p14:creationId xmlns:p14="http://schemas.microsoft.com/office/powerpoint/2010/main" val="2768704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ABE2C-C64F-4665-86BC-A63D8DBEF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M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C3E9EA-312C-413C-BB2F-F6899A7B23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M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B7C9EA-A7DC-4D25-A93C-2FD20D415B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82BFF7-2E8D-43D5-9989-B203BEDCA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72F4-B344-4439-87F9-A363F575E110}" type="datetimeFigureOut">
              <a:rPr lang="en-BM" smtClean="0"/>
              <a:t>15 Feb 2021</a:t>
            </a:fld>
            <a:endParaRPr lang="en-BM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9FA758-42F7-4985-BE45-55678CB1D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M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2B1D02-0CC3-431E-BC4B-ECE5594D7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EF10-1BFB-49A5-BDBC-DE381D009093}" type="slidenum">
              <a:rPr lang="en-BM" smtClean="0"/>
              <a:t>‹#›</a:t>
            </a:fld>
            <a:endParaRPr lang="en-BM"/>
          </a:p>
        </p:txBody>
      </p:sp>
    </p:spTree>
    <p:extLst>
      <p:ext uri="{BB962C8B-B14F-4D97-AF65-F5344CB8AC3E}">
        <p14:creationId xmlns:p14="http://schemas.microsoft.com/office/powerpoint/2010/main" val="832510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65B3D-3230-4F07-B63F-FDDD6A5E4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M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5EFC03-1467-422C-945F-CFF63D7322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M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533225-F784-449C-89C1-8B2302CF34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8E45FD-54B0-4E6E-820D-D4F10AC2D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72F4-B344-4439-87F9-A363F575E110}" type="datetimeFigureOut">
              <a:rPr lang="en-BM" smtClean="0"/>
              <a:t>15 Feb 2021</a:t>
            </a:fld>
            <a:endParaRPr lang="en-BM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240A6-F3A6-437F-937E-22B162DF1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M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9A2054-71A4-4A42-8D23-AE430BF65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EF10-1BFB-49A5-BDBC-DE381D009093}" type="slidenum">
              <a:rPr lang="en-BM" smtClean="0"/>
              <a:t>‹#›</a:t>
            </a:fld>
            <a:endParaRPr lang="en-BM"/>
          </a:p>
        </p:txBody>
      </p:sp>
    </p:spTree>
    <p:extLst>
      <p:ext uri="{BB962C8B-B14F-4D97-AF65-F5344CB8AC3E}">
        <p14:creationId xmlns:p14="http://schemas.microsoft.com/office/powerpoint/2010/main" val="1658880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8FCA04-923C-4149-8A9E-FD31D39D1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BM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D24FD7-0C75-4A2B-B4A5-56B9A6F7FF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M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1E9B6D-D03C-4BF9-9647-7749BBFDD8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672F4-B344-4439-87F9-A363F575E110}" type="datetimeFigureOut">
              <a:rPr lang="en-BM" smtClean="0"/>
              <a:t>15 Feb 2021</a:t>
            </a:fld>
            <a:endParaRPr lang="en-BM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296416-CCB0-4897-87F5-AFCA876179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M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A18047-FD56-4CB3-949E-3351DDDA0F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FEF10-1BFB-49A5-BDBC-DE381D009093}" type="slidenum">
              <a:rPr lang="en-BM" smtClean="0"/>
              <a:t>‹#›</a:t>
            </a:fld>
            <a:endParaRPr lang="en-BM"/>
          </a:p>
        </p:txBody>
      </p:sp>
    </p:spTree>
    <p:extLst>
      <p:ext uri="{BB962C8B-B14F-4D97-AF65-F5344CB8AC3E}">
        <p14:creationId xmlns:p14="http://schemas.microsoft.com/office/powerpoint/2010/main" val="2911043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M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4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0.png"/><Relationship Id="rId4" Type="http://schemas.openxmlformats.org/officeDocument/2006/relationships/image" Target="../media/image5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2" name="Rectangle 81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satellite view of the earth&#10;&#10;Description automatically generated with low confidence">
            <a:extLst>
              <a:ext uri="{FF2B5EF4-FFF2-40B4-BE49-F238E27FC236}">
                <a16:creationId xmlns:a16="http://schemas.microsoft.com/office/drawing/2014/main" id="{A0BEAEDC-83E6-4229-B681-D74702A28EF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27" r="18554" b="4896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84" name="Rectangle 83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6AB7D75A-C470-4C87-9E04-F0E4584097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4800" dirty="0"/>
              <a:t>Principles of Physics II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767B42-1901-45ED-BD00-F3C508568A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en-US" sz="2000" dirty="0"/>
              <a:t>2.7 – </a:t>
            </a:r>
            <a:r>
              <a:rPr lang="en-US" sz="2000"/>
              <a:t>The Second </a:t>
            </a:r>
            <a:r>
              <a:rPr lang="en-US" sz="2000" dirty="0"/>
              <a:t>Law of Thermodynamics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DEC7E4F-4C17-401E-96BE-9B1942117BE2}"/>
              </a:ext>
            </a:extLst>
          </p:cNvPr>
          <p:cNvSpPr txBox="1"/>
          <p:nvPr/>
        </p:nvSpPr>
        <p:spPr>
          <a:xfrm>
            <a:off x="354066" y="543357"/>
            <a:ext cx="257556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   BERMUDA COLLEGE</a:t>
            </a:r>
            <a:endParaRPr lang="en-BM" dirty="0"/>
          </a:p>
        </p:txBody>
      </p:sp>
    </p:spTree>
    <p:extLst>
      <p:ext uri="{BB962C8B-B14F-4D97-AF65-F5344CB8AC3E}">
        <p14:creationId xmlns:p14="http://schemas.microsoft.com/office/powerpoint/2010/main" val="10846354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5804"/>
    </mc:Choice>
    <mc:Fallback xmlns="">
      <p:transition spd="slow" advTm="580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5" name="Text Box 3"/>
          <p:cNvSpPr txBox="1">
            <a:spLocks noChangeArrowheads="1"/>
          </p:cNvSpPr>
          <p:nvPr/>
        </p:nvSpPr>
        <p:spPr bwMode="auto">
          <a:xfrm>
            <a:off x="436880" y="381001"/>
            <a:ext cx="986917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 b="1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Example - </a:t>
            </a:r>
            <a:r>
              <a:rPr lang="en-US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 Automobile Engine</a:t>
            </a:r>
          </a:p>
          <a:p>
            <a:pPr eaLnBrk="1" hangingPunct="1"/>
            <a:endParaRPr lang="en-US" sz="20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1" hangingPunct="1"/>
            <a:r>
              <a:rPr lang="en-US" sz="2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 automobile engine has an efficiency of 22.0% and produces </a:t>
            </a:r>
          </a:p>
          <a:p>
            <a:pPr eaLnBrk="1" hangingPunct="1"/>
            <a:r>
              <a:rPr lang="en-US" sz="2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2510 J of work.  How much heat is rejected by the engine?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9" name="Text Box 3"/>
          <p:cNvSpPr txBox="1">
            <a:spLocks noChangeArrowheads="1"/>
          </p:cNvSpPr>
          <p:nvPr/>
        </p:nvSpPr>
        <p:spPr bwMode="auto">
          <a:xfrm>
            <a:off x="781051" y="609601"/>
            <a:ext cx="8277560" cy="1161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reversible process is one in which both the system and the </a:t>
            </a:r>
          </a:p>
          <a:p>
            <a:pPr>
              <a:lnSpc>
                <a:spcPct val="150000"/>
              </a:lnSpc>
              <a:defRPr/>
            </a:pPr>
            <a:r>
              <a:rPr lang="en-US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environment can be returned to exactly the states they were in </a:t>
            </a:r>
          </a:p>
          <a:p>
            <a:pPr>
              <a:lnSpc>
                <a:spcPct val="150000"/>
              </a:lnSpc>
              <a:defRPr/>
            </a:pPr>
            <a:r>
              <a:rPr lang="en-US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before the process occurred.</a:t>
            </a:r>
          </a:p>
        </p:txBody>
      </p:sp>
      <p:sp>
        <p:nvSpPr>
          <p:cNvPr id="162820" name="Text Box 4"/>
          <p:cNvSpPr txBox="1">
            <a:spLocks noChangeArrowheads="1"/>
          </p:cNvSpPr>
          <p:nvPr/>
        </p:nvSpPr>
        <p:spPr bwMode="auto">
          <a:xfrm>
            <a:off x="619125" y="2124075"/>
            <a:ext cx="9839325" cy="2956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dirty="0">
                <a:solidFill>
                  <a:srgbClr val="FF33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CARNOT’S PRINCIPLE: AN ALTERNATIVE STATEMENT OF THE SECOND LAW OF THERMODYNAMICS</a:t>
            </a:r>
          </a:p>
          <a:p>
            <a:pPr eaLnBrk="1" hangingPunct="1">
              <a:lnSpc>
                <a:spcPct val="150000"/>
              </a:lnSpc>
            </a:pPr>
            <a:endParaRPr lang="en-US" dirty="0">
              <a:solidFill>
                <a:srgbClr val="FF33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 irreversible engine operating between two reservoirs at constant temperatures can have a greater efficiency than a reversible engine operating between the same temperatures.  Furthermore, all reversible engines operating between the same temperatures have the same efficiency.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5" name="Picture 4" descr="15.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8349" y="1047751"/>
            <a:ext cx="3279775" cy="494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853" name="Text Box 5"/>
          <p:cNvSpPr txBox="1">
            <a:spLocks noChangeArrowheads="1"/>
          </p:cNvSpPr>
          <p:nvPr/>
        </p:nvSpPr>
        <p:spPr bwMode="auto">
          <a:xfrm>
            <a:off x="223521" y="685800"/>
            <a:ext cx="6561456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</a:t>
            </a:r>
            <a:r>
              <a:rPr lang="en-US" b="1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Carnot engine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is useful as an idealized model.</a:t>
            </a:r>
          </a:p>
          <a:p>
            <a:pPr eaLnBrk="1" hangingPunct="1"/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1" hangingPunct="1"/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All of the heat input originates from a single temperature, and all the rejected heat goes into a cold reservoir at a single temperature.</a:t>
            </a:r>
          </a:p>
          <a:p>
            <a:pPr eaLnBrk="1" hangingPunct="1"/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1" hangingPunct="1"/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Since the efficiency can only depend on the reservoir temperatures, the ratio of heats can only depend on those temperatures.</a:t>
            </a:r>
          </a:p>
        </p:txBody>
      </p:sp>
      <p:graphicFrame>
        <p:nvGraphicFramePr>
          <p:cNvPr id="2048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5033720"/>
              </p:ext>
            </p:extLst>
          </p:nvPr>
        </p:nvGraphicFramePr>
        <p:xfrm>
          <a:off x="1800225" y="4495800"/>
          <a:ext cx="2509838" cy="95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231560" imgH="469800" progId="Equation.3">
                  <p:embed/>
                </p:oleObj>
              </mc:Choice>
              <mc:Fallback>
                <p:oleObj name="Equation" r:id="rId3" imgW="1231560" imgH="469800" progId="Equation.3">
                  <p:embed/>
                  <p:pic>
                    <p:nvPicPr>
                      <p:cNvPr id="2048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0225" y="4495800"/>
                        <a:ext cx="2509838" cy="957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192341"/>
              </p:ext>
            </p:extLst>
          </p:nvPr>
        </p:nvGraphicFramePr>
        <p:xfrm>
          <a:off x="4992687" y="3404830"/>
          <a:ext cx="1343851" cy="95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660240" imgH="469800" progId="Equation.3">
                  <p:embed/>
                </p:oleObj>
              </mc:Choice>
              <mc:Fallback>
                <p:oleObj name="Equation" r:id="rId5" imgW="660240" imgH="469800" progId="Equation.3">
                  <p:embed/>
                  <p:pic>
                    <p:nvPicPr>
                      <p:cNvPr id="2048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2687" y="3404830"/>
                        <a:ext cx="1343851" cy="957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7" name="Freeform 8"/>
          <p:cNvSpPr>
            <a:spLocks/>
          </p:cNvSpPr>
          <p:nvPr/>
        </p:nvSpPr>
        <p:spPr bwMode="auto">
          <a:xfrm>
            <a:off x="3925887" y="3845361"/>
            <a:ext cx="1066800" cy="685800"/>
          </a:xfrm>
          <a:custGeom>
            <a:avLst/>
            <a:gdLst>
              <a:gd name="T0" fmla="*/ 672 w 672"/>
              <a:gd name="T1" fmla="*/ 0 h 432"/>
              <a:gd name="T2" fmla="*/ 144 w 672"/>
              <a:gd name="T3" fmla="*/ 96 h 432"/>
              <a:gd name="T4" fmla="*/ 0 w 672"/>
              <a:gd name="T5" fmla="*/ 432 h 432"/>
              <a:gd name="T6" fmla="*/ 0 60000 65536"/>
              <a:gd name="T7" fmla="*/ 0 60000 65536"/>
              <a:gd name="T8" fmla="*/ 0 60000 65536"/>
              <a:gd name="T9" fmla="*/ 0 w 672"/>
              <a:gd name="T10" fmla="*/ 0 h 432"/>
              <a:gd name="T11" fmla="*/ 672 w 672"/>
              <a:gd name="T12" fmla="*/ 432 h 4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72" h="432">
                <a:moveTo>
                  <a:pt x="672" y="0"/>
                </a:moveTo>
                <a:cubicBezTo>
                  <a:pt x="464" y="12"/>
                  <a:pt x="256" y="24"/>
                  <a:pt x="144" y="96"/>
                </a:cubicBezTo>
                <a:cubicBezTo>
                  <a:pt x="32" y="168"/>
                  <a:pt x="16" y="300"/>
                  <a:pt x="0" y="432"/>
                </a:cubicBezTo>
              </a:path>
            </a:pathLst>
          </a:custGeom>
          <a:noFill/>
          <a:ln w="9525">
            <a:solidFill>
              <a:srgbClr val="808000"/>
            </a:solidFill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80715-746B-40B1-8E08-FC897E87F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Carnot Cycle</a:t>
            </a:r>
            <a:endParaRPr lang="en-BM" dirty="0"/>
          </a:p>
        </p:txBody>
      </p:sp>
      <p:pic>
        <p:nvPicPr>
          <p:cNvPr id="3074" name="Picture 2" descr="Image result for heat engine carnot cycle">
            <a:extLst>
              <a:ext uri="{FF2B5EF4-FFF2-40B4-BE49-F238E27FC236}">
                <a16:creationId xmlns:a16="http://schemas.microsoft.com/office/drawing/2014/main" id="{13F4D141-808D-42B6-B1F1-33E9E3DB9E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8305" y="1451907"/>
            <a:ext cx="8180070" cy="5040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43421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2739E-D902-4BF4-ADDD-963AF2621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Mechanical Carnot Cycle</a:t>
            </a:r>
            <a:endParaRPr lang="en-BM" dirty="0"/>
          </a:p>
        </p:txBody>
      </p:sp>
      <p:pic>
        <p:nvPicPr>
          <p:cNvPr id="4" name="Picture 4" descr="Image result for heat engine carnot cycle">
            <a:extLst>
              <a:ext uri="{FF2B5EF4-FFF2-40B4-BE49-F238E27FC236}">
                <a16:creationId xmlns:a16="http://schemas.microsoft.com/office/drawing/2014/main" id="{07666024-5D70-4B54-934B-9A84A0D186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9920" y="1790065"/>
            <a:ext cx="7254240" cy="4873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87793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CC08F-5F84-40A4-BA49-695561A06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Hurricane!</a:t>
            </a:r>
            <a:endParaRPr lang="en-BM" dirty="0"/>
          </a:p>
        </p:txBody>
      </p:sp>
      <p:pic>
        <p:nvPicPr>
          <p:cNvPr id="9218" name="Picture 2" descr="Image result for heat engine carnot cycle hurricane">
            <a:extLst>
              <a:ext uri="{FF2B5EF4-FFF2-40B4-BE49-F238E27FC236}">
                <a16:creationId xmlns:a16="http://schemas.microsoft.com/office/drawing/2014/main" id="{B9881DFC-CA1B-46C4-87FB-8F50F1A59AF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78" t="15408" r="16778"/>
          <a:stretch/>
        </p:blipFill>
        <p:spPr bwMode="auto">
          <a:xfrm>
            <a:off x="4663439" y="548640"/>
            <a:ext cx="6408807" cy="630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CC745340-BB0B-4D63-BEF8-B049921306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88" y="2088896"/>
            <a:ext cx="4078224" cy="2883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6109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B197A-E4BE-4F57-8344-C460C5F64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Heat Pump</a:t>
            </a:r>
            <a:endParaRPr lang="en-BM" dirty="0"/>
          </a:p>
        </p:txBody>
      </p:sp>
      <p:pic>
        <p:nvPicPr>
          <p:cNvPr id="4" name="Picture 4" descr="15.17">
            <a:extLst>
              <a:ext uri="{FF2B5EF4-FFF2-40B4-BE49-F238E27FC236}">
                <a16:creationId xmlns:a16="http://schemas.microsoft.com/office/drawing/2014/main" id="{1983C66E-35E0-4E71-96CC-5A5CA45CD1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4050" y="768350"/>
            <a:ext cx="3508375" cy="572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15.14">
            <a:extLst>
              <a:ext uri="{FF2B5EF4-FFF2-40B4-BE49-F238E27FC236}">
                <a16:creationId xmlns:a16="http://schemas.microsoft.com/office/drawing/2014/main" id="{C8429E32-497E-4980-B5EC-936EAA8676C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373" y="2400300"/>
            <a:ext cx="4282228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61911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3" name="Text Box 3"/>
          <p:cNvSpPr txBox="1">
            <a:spLocks noChangeArrowheads="1"/>
          </p:cNvSpPr>
          <p:nvPr/>
        </p:nvSpPr>
        <p:spPr bwMode="auto">
          <a:xfrm>
            <a:off x="466725" y="457200"/>
            <a:ext cx="8601075" cy="1710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b="1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Conceptual Example  - </a:t>
            </a:r>
            <a:r>
              <a:rPr lang="en-US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 Can’t Beat the Second Law of Thermodynamics</a:t>
            </a:r>
          </a:p>
          <a:p>
            <a:pPr eaLnBrk="1" hangingPunct="1">
              <a:lnSpc>
                <a:spcPct val="150000"/>
              </a:lnSpc>
            </a:pPr>
            <a:endParaRPr lang="en-US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 it possible to cool your kitchen by leaving the refrigerator door open or to cool your room by putting a window air conditioner on the floor by the bed?</a:t>
            </a:r>
          </a:p>
        </p:txBody>
      </p:sp>
      <p:pic>
        <p:nvPicPr>
          <p:cNvPr id="56324" name="Picture 4" descr="15.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9775" y="2447925"/>
            <a:ext cx="2317750" cy="395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5" name="Picture 5" descr="15.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900" y="2609850"/>
            <a:ext cx="2762250" cy="330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7" name="Text Box 3"/>
          <p:cNvSpPr txBox="1">
            <a:spLocks noChangeArrowheads="1"/>
          </p:cNvSpPr>
          <p:nvPr/>
        </p:nvSpPr>
        <p:spPr bwMode="auto">
          <a:xfrm>
            <a:off x="528321" y="381000"/>
            <a:ext cx="10041256" cy="2541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b="1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Example - </a:t>
            </a:r>
            <a:r>
              <a:rPr lang="en-US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Tropical Ocean as a Heat Engine</a:t>
            </a:r>
          </a:p>
          <a:p>
            <a:pPr eaLnBrk="1" hangingPunct="1">
              <a:lnSpc>
                <a:spcPct val="150000"/>
              </a:lnSpc>
            </a:pPr>
            <a:endParaRPr lang="en-US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Water near the surface of a tropical ocean has a temperature of 298.2 K, whereas the water 700 meters beneath the surface has a temperature of 280.2 K.  It has been proposed that the warm water be used as the hot reservoir and the cool water as the cold reservoir of a heat engine.  Find the maximum possible efficiency for such and engine.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D2E5F6-7536-4432-8130-9375E5EA9D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200" y="494665"/>
            <a:ext cx="8326120" cy="3813175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buNone/>
            </a:pPr>
            <a:r>
              <a:rPr lang="en-US" sz="2000" b="1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Conceptual Example - </a:t>
            </a:r>
            <a:r>
              <a:rPr lang="en-US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Natural Limits on the Efficiency of a Heat Engine</a:t>
            </a:r>
            <a:endParaRPr lang="en-US" sz="20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en-US" sz="2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Consider a hypothetical engine that receives 1000 J of heat as input from a hot reservoir and delivers 1000J of work, rejecting no heat to a cold reservoir whose temperature is above 0 K.  Decide whether this engine violates the first or second law of thermodynamics.</a:t>
            </a:r>
          </a:p>
          <a:p>
            <a:endParaRPr lang="en-BM" dirty="0"/>
          </a:p>
        </p:txBody>
      </p:sp>
    </p:spTree>
    <p:extLst>
      <p:ext uri="{BB962C8B-B14F-4D97-AF65-F5344CB8AC3E}">
        <p14:creationId xmlns:p14="http://schemas.microsoft.com/office/powerpoint/2010/main" val="284834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6CD51-F539-490D-AF06-1B173178B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Law of Thermodynamics</a:t>
            </a:r>
            <a:endParaRPr lang="en-BM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8C6D9D-2ED0-46D4-A4DE-8CDA67BB8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/>
              <a:t>In order to raise the internal energy (temperature) of a system, you need to either:</a:t>
            </a:r>
          </a:p>
          <a:p>
            <a:pPr>
              <a:lnSpc>
                <a:spcPct val="150000"/>
              </a:lnSpc>
            </a:pPr>
            <a:r>
              <a:rPr lang="en-US" dirty="0"/>
              <a:t>Add heat energy</a:t>
            </a:r>
          </a:p>
          <a:p>
            <a:pPr>
              <a:lnSpc>
                <a:spcPct val="150000"/>
              </a:lnSpc>
            </a:pPr>
            <a:r>
              <a:rPr lang="en-US" dirty="0"/>
              <a:t>Do mechanical work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This is essentially the principle of the conservation of energy, you CAN’T get something for nothing.</a:t>
            </a:r>
            <a:endParaRPr lang="en-BM" dirty="0"/>
          </a:p>
        </p:txBody>
      </p:sp>
    </p:spTree>
    <p:extLst>
      <p:ext uri="{BB962C8B-B14F-4D97-AF65-F5344CB8AC3E}">
        <p14:creationId xmlns:p14="http://schemas.microsoft.com/office/powerpoint/2010/main" val="3927457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62CED-E058-4535-ABED-560A5DC56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point:</a:t>
            </a:r>
            <a:endParaRPr lang="en-BM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40BAB-B2AB-4045-81FC-96FECF2DD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primary method of work and heat exchange are through gases as they are compressible.  </a:t>
            </a:r>
          </a:p>
          <a:p>
            <a:pPr marL="0" indent="0">
              <a:buNone/>
            </a:pPr>
            <a:endParaRPr lang="en-BM" dirty="0"/>
          </a:p>
        </p:txBody>
      </p:sp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F4260944-1EB5-47EF-9566-9EA6D6FC6B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624" y="3037541"/>
            <a:ext cx="4283208" cy="276529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A295C43-E7BD-4B21-98B6-0FFCFE6488CB}"/>
              </a:ext>
            </a:extLst>
          </p:cNvPr>
          <p:cNvSpPr txBox="1"/>
          <p:nvPr/>
        </p:nvSpPr>
        <p:spPr>
          <a:xfrm>
            <a:off x="6096000" y="3429000"/>
            <a:ext cx="49106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You will generally see pistons used as they can change volume easily – keeps the engineering simple.</a:t>
            </a:r>
            <a:endParaRPr lang="en-BM" dirty="0"/>
          </a:p>
        </p:txBody>
      </p:sp>
    </p:spTree>
    <p:extLst>
      <p:ext uri="{BB962C8B-B14F-4D97-AF65-F5344CB8AC3E}">
        <p14:creationId xmlns:p14="http://schemas.microsoft.com/office/powerpoint/2010/main" val="377517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87E3F-E825-4716-AF47-6A49131B7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Closed gas cycle</a:t>
            </a:r>
            <a:endParaRPr lang="en-BM" dirty="0"/>
          </a:p>
        </p:txBody>
      </p:sp>
      <p:pic>
        <p:nvPicPr>
          <p:cNvPr id="13316" name="Picture 4" descr="Image result for PV diagram">
            <a:extLst>
              <a:ext uri="{FF2B5EF4-FFF2-40B4-BE49-F238E27FC236}">
                <a16:creationId xmlns:a16="http://schemas.microsoft.com/office/drawing/2014/main" id="{F6B1E389-B4F4-4083-8BBA-F57496D855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644" y="1858698"/>
            <a:ext cx="5565616" cy="3866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D2C23C8-D37D-4EDE-A64C-4A028F647266}"/>
                  </a:ext>
                </a:extLst>
              </p:cNvPr>
              <p:cNvSpPr txBox="1"/>
              <p:nvPr/>
            </p:nvSpPr>
            <p:spPr>
              <a:xfrm>
                <a:off x="664325" y="1981958"/>
                <a:ext cx="2895600" cy="1428853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000" dirty="0"/>
                  <a:t>Complete cycle starts and finishes at the same place = so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𝑈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=0, ∆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endParaRPr lang="en-BM" sz="20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D2C23C8-D37D-4EDE-A64C-4A028F6472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325" y="1981958"/>
                <a:ext cx="2895600" cy="1428853"/>
              </a:xfrm>
              <a:prstGeom prst="rect">
                <a:avLst/>
              </a:prstGeom>
              <a:blipFill>
                <a:blip r:embed="rId3"/>
                <a:stretch>
                  <a:fillRect l="-2096" r="-2516" b="-5907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BM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793C5128-AED5-4888-B376-C86F5CFE10D4}"/>
              </a:ext>
            </a:extLst>
          </p:cNvPr>
          <p:cNvSpPr txBox="1"/>
          <p:nvPr/>
        </p:nvSpPr>
        <p:spPr>
          <a:xfrm>
            <a:off x="7236721" y="1374720"/>
            <a:ext cx="4117079" cy="96795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/>
              <a:t>Work done in compressing the gas &lt; work done when gas expands.</a:t>
            </a:r>
            <a:endParaRPr lang="en-BM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E5145B1-F5F8-4EFC-8154-69F773E21A43}"/>
                  </a:ext>
                </a:extLst>
              </p:cNvPr>
              <p:cNvSpPr txBox="1"/>
              <p:nvPr/>
            </p:nvSpPr>
            <p:spPr>
              <a:xfrm>
                <a:off x="8169563" y="4238325"/>
                <a:ext cx="2895600" cy="55399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BM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𝑖𝑛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BM" sz="20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E5145B1-F5F8-4EFC-8154-69F773E21A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9563" y="4238325"/>
                <a:ext cx="2895600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BM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7C85B4E-C4A8-454E-8785-D5A78EA3F666}"/>
                  </a:ext>
                </a:extLst>
              </p:cNvPr>
              <p:cNvSpPr txBox="1"/>
              <p:nvPr/>
            </p:nvSpPr>
            <p:spPr>
              <a:xfrm>
                <a:off x="8187636" y="2856813"/>
                <a:ext cx="2895600" cy="55399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BM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𝑜𝑢𝑡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+6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BM" sz="20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7C85B4E-C4A8-454E-8785-D5A78EA3F6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7636" y="2856813"/>
                <a:ext cx="2895600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BM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F322F933-62D2-47A9-B0E1-8AD192DA2DE4}"/>
              </a:ext>
            </a:extLst>
          </p:cNvPr>
          <p:cNvSpPr txBox="1"/>
          <p:nvPr/>
        </p:nvSpPr>
        <p:spPr>
          <a:xfrm>
            <a:off x="511941" y="4941496"/>
            <a:ext cx="2895600" cy="96795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b="1" dirty="0"/>
              <a:t>So, did heat go IN or OUT of the gas?</a:t>
            </a:r>
            <a:endParaRPr lang="en-BM" sz="2000" b="1" dirty="0"/>
          </a:p>
        </p:txBody>
      </p:sp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CB5445C3-4A6B-4130-9610-8F16935243C7}"/>
              </a:ext>
            </a:extLst>
          </p:cNvPr>
          <p:cNvSpPr/>
          <p:nvPr/>
        </p:nvSpPr>
        <p:spPr>
          <a:xfrm rot="5400000">
            <a:off x="6498164" y="2852825"/>
            <a:ext cx="295275" cy="26670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M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62132253-A2EF-4A35-B92E-1AF6A42CE1E6}"/>
              </a:ext>
            </a:extLst>
          </p:cNvPr>
          <p:cNvSpPr/>
          <p:nvPr/>
        </p:nvSpPr>
        <p:spPr>
          <a:xfrm>
            <a:off x="5326588" y="3277461"/>
            <a:ext cx="295275" cy="26670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M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A49D7168-CB31-4653-BB9F-DCD84057565E}"/>
              </a:ext>
            </a:extLst>
          </p:cNvPr>
          <p:cNvSpPr/>
          <p:nvPr/>
        </p:nvSpPr>
        <p:spPr>
          <a:xfrm rot="10800000">
            <a:off x="7514083" y="3410899"/>
            <a:ext cx="295275" cy="26670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M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54D3B96A-A520-470B-8F2E-B074AE9DC960}"/>
              </a:ext>
            </a:extLst>
          </p:cNvPr>
          <p:cNvSpPr/>
          <p:nvPr/>
        </p:nvSpPr>
        <p:spPr>
          <a:xfrm rot="16200000">
            <a:off x="6295490" y="3806031"/>
            <a:ext cx="295275" cy="26670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M"/>
          </a:p>
        </p:txBody>
      </p:sp>
    </p:spTree>
    <p:extLst>
      <p:ext uri="{BB962C8B-B14F-4D97-AF65-F5344CB8AC3E}">
        <p14:creationId xmlns:p14="http://schemas.microsoft.com/office/powerpoint/2010/main" val="2223990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87E3F-E825-4716-AF47-6A49131B7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Closed gas cycle</a:t>
            </a:r>
            <a:endParaRPr lang="en-BM" dirty="0"/>
          </a:p>
        </p:txBody>
      </p:sp>
      <p:pic>
        <p:nvPicPr>
          <p:cNvPr id="13316" name="Picture 4" descr="Image result for PV diagram">
            <a:extLst>
              <a:ext uri="{FF2B5EF4-FFF2-40B4-BE49-F238E27FC236}">
                <a16:creationId xmlns:a16="http://schemas.microsoft.com/office/drawing/2014/main" id="{F6B1E389-B4F4-4083-8BBA-F57496D855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644" y="1858698"/>
            <a:ext cx="5565616" cy="3866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D2C23C8-D37D-4EDE-A64C-4A028F647266}"/>
                  </a:ext>
                </a:extLst>
              </p:cNvPr>
              <p:cNvSpPr txBox="1"/>
              <p:nvPr/>
            </p:nvSpPr>
            <p:spPr>
              <a:xfrm>
                <a:off x="664325" y="1981958"/>
                <a:ext cx="2895600" cy="1428853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000" dirty="0"/>
                  <a:t>Complete cycle starts and finishes at the same place = so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𝑈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=0, ∆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endParaRPr lang="en-BM" sz="20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D2C23C8-D37D-4EDE-A64C-4A028F6472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325" y="1981958"/>
                <a:ext cx="2895600" cy="1428853"/>
              </a:xfrm>
              <a:prstGeom prst="rect">
                <a:avLst/>
              </a:prstGeom>
              <a:blipFill>
                <a:blip r:embed="rId3"/>
                <a:stretch>
                  <a:fillRect l="-2096" r="-2516" b="-5907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BM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793C5128-AED5-4888-B376-C86F5CFE10D4}"/>
              </a:ext>
            </a:extLst>
          </p:cNvPr>
          <p:cNvSpPr txBox="1"/>
          <p:nvPr/>
        </p:nvSpPr>
        <p:spPr>
          <a:xfrm>
            <a:off x="7236721" y="1374720"/>
            <a:ext cx="4117079" cy="96795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/>
              <a:t>Work done in compressing the gas &gt; work done when gas expands.</a:t>
            </a:r>
            <a:endParaRPr lang="en-BM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E5145B1-F5F8-4EFC-8154-69F773E21A43}"/>
                  </a:ext>
                </a:extLst>
              </p:cNvPr>
              <p:cNvSpPr txBox="1"/>
              <p:nvPr/>
            </p:nvSpPr>
            <p:spPr>
              <a:xfrm>
                <a:off x="8169563" y="4238325"/>
                <a:ext cx="2895600" cy="55399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BM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𝑜𝑢𝑡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BM" sz="20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E5145B1-F5F8-4EFC-8154-69F773E21A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9563" y="4238325"/>
                <a:ext cx="2895600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BM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7C85B4E-C4A8-454E-8785-D5A78EA3F666}"/>
                  </a:ext>
                </a:extLst>
              </p:cNvPr>
              <p:cNvSpPr txBox="1"/>
              <p:nvPr/>
            </p:nvSpPr>
            <p:spPr>
              <a:xfrm>
                <a:off x="8187636" y="2856813"/>
                <a:ext cx="2895600" cy="55399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BM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𝑖𝑛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+6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BM" sz="20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7C85B4E-C4A8-454E-8785-D5A78EA3F6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7636" y="2856813"/>
                <a:ext cx="2895600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BM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F322F933-62D2-47A9-B0E1-8AD192DA2DE4}"/>
              </a:ext>
            </a:extLst>
          </p:cNvPr>
          <p:cNvSpPr txBox="1"/>
          <p:nvPr/>
        </p:nvSpPr>
        <p:spPr>
          <a:xfrm>
            <a:off x="511941" y="4941496"/>
            <a:ext cx="2895600" cy="96795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b="1" dirty="0"/>
              <a:t>So, did heat go IN or OUT of the gas?</a:t>
            </a:r>
            <a:endParaRPr lang="en-BM" sz="2000" b="1" dirty="0"/>
          </a:p>
        </p:txBody>
      </p:sp>
    </p:spTree>
    <p:extLst>
      <p:ext uri="{BB962C8B-B14F-4D97-AF65-F5344CB8AC3E}">
        <p14:creationId xmlns:p14="http://schemas.microsoft.com/office/powerpoint/2010/main" val="341619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87E3F-E825-4716-AF47-6A49131B7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does work and heat go in or out?</a:t>
            </a:r>
            <a:endParaRPr lang="en-BM" dirty="0"/>
          </a:p>
        </p:txBody>
      </p:sp>
      <p:pic>
        <p:nvPicPr>
          <p:cNvPr id="13316" name="Picture 4" descr="Image result for PV diagram">
            <a:extLst>
              <a:ext uri="{FF2B5EF4-FFF2-40B4-BE49-F238E27FC236}">
                <a16:creationId xmlns:a16="http://schemas.microsoft.com/office/drawing/2014/main" id="{F6B1E389-B4F4-4083-8BBA-F57496D855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644" y="1858698"/>
            <a:ext cx="5565616" cy="3866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CB5445C3-4A6B-4130-9610-8F16935243C7}"/>
              </a:ext>
            </a:extLst>
          </p:cNvPr>
          <p:cNvSpPr/>
          <p:nvPr/>
        </p:nvSpPr>
        <p:spPr>
          <a:xfrm rot="5400000">
            <a:off x="6498164" y="2852825"/>
            <a:ext cx="295275" cy="26670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M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62132253-A2EF-4A35-B92E-1AF6A42CE1E6}"/>
              </a:ext>
            </a:extLst>
          </p:cNvPr>
          <p:cNvSpPr/>
          <p:nvPr/>
        </p:nvSpPr>
        <p:spPr>
          <a:xfrm>
            <a:off x="5326588" y="3277461"/>
            <a:ext cx="295275" cy="26670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M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A49D7168-CB31-4653-BB9F-DCD84057565E}"/>
              </a:ext>
            </a:extLst>
          </p:cNvPr>
          <p:cNvSpPr/>
          <p:nvPr/>
        </p:nvSpPr>
        <p:spPr>
          <a:xfrm rot="10800000">
            <a:off x="7514083" y="3410899"/>
            <a:ext cx="295275" cy="26670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M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54D3B96A-A520-470B-8F2E-B074AE9DC960}"/>
              </a:ext>
            </a:extLst>
          </p:cNvPr>
          <p:cNvSpPr/>
          <p:nvPr/>
        </p:nvSpPr>
        <p:spPr>
          <a:xfrm rot="16200000">
            <a:off x="6295490" y="3806031"/>
            <a:ext cx="295275" cy="26670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M"/>
          </a:p>
        </p:txBody>
      </p:sp>
    </p:spTree>
    <p:extLst>
      <p:ext uri="{BB962C8B-B14F-4D97-AF65-F5344CB8AC3E}">
        <p14:creationId xmlns:p14="http://schemas.microsoft.com/office/powerpoint/2010/main" val="4190201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01472-946A-4670-8FC9-D6CCB9D45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Heat Engine</a:t>
            </a:r>
            <a:endParaRPr lang="en-BM" dirty="0"/>
          </a:p>
        </p:txBody>
      </p:sp>
      <p:pic>
        <p:nvPicPr>
          <p:cNvPr id="4" name="Picture 5" descr="15.12">
            <a:extLst>
              <a:ext uri="{FF2B5EF4-FFF2-40B4-BE49-F238E27FC236}">
                <a16:creationId xmlns:a16="http://schemas.microsoft.com/office/drawing/2014/main" id="{31013C00-1997-4E2F-B0A2-0107CF9E53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291" y="1970881"/>
            <a:ext cx="2808287" cy="596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 descr="Image result for heat engine">
            <a:extLst>
              <a:ext uri="{FF2B5EF4-FFF2-40B4-BE49-F238E27FC236}">
                <a16:creationId xmlns:a16="http://schemas.microsoft.com/office/drawing/2014/main" id="{99145952-09F1-4BF8-99CB-FFF014578B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9140" y="2397443"/>
            <a:ext cx="5715000" cy="3648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7359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5735A-6D94-4553-86B7-F161F5205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Law of Thermodynamics</a:t>
            </a:r>
            <a:endParaRPr lang="en-BM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1E9F88-C042-4908-9F57-4E367D6795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No heat engine can ever be 100% efficient.  </a:t>
            </a:r>
            <a:endParaRPr lang="en-BM" dirty="0"/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E91BD11B-0DE5-489C-89C4-E9851EE938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071" y="2210064"/>
            <a:ext cx="4359018" cy="4282811"/>
          </a:xfrm>
          <a:prstGeom prst="rect">
            <a:avLst/>
          </a:prstGeom>
        </p:spPr>
      </p:pic>
      <p:pic>
        <p:nvPicPr>
          <p:cNvPr id="7" name="Picture 6" descr="Diagram&#10;&#10;Description automatically generated">
            <a:extLst>
              <a:ext uri="{FF2B5EF4-FFF2-40B4-BE49-F238E27FC236}">
                <a16:creationId xmlns:a16="http://schemas.microsoft.com/office/drawing/2014/main" id="{249269EF-8ED6-4278-8EC3-0AC2397E8B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5811" y="2301504"/>
            <a:ext cx="4122777" cy="361981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B4D1638-A76D-400D-8729-26E7A2B6EEAF}"/>
              </a:ext>
            </a:extLst>
          </p:cNvPr>
          <p:cNvSpPr txBox="1"/>
          <p:nvPr/>
        </p:nvSpPr>
        <p:spPr>
          <a:xfrm rot="1069911">
            <a:off x="8209279" y="2137027"/>
            <a:ext cx="2895023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Heat goes from HOT to COLD</a:t>
            </a:r>
            <a:endParaRPr lang="en-BM" dirty="0"/>
          </a:p>
        </p:txBody>
      </p:sp>
    </p:spTree>
    <p:extLst>
      <p:ext uri="{BB962C8B-B14F-4D97-AF65-F5344CB8AC3E}">
        <p14:creationId xmlns:p14="http://schemas.microsoft.com/office/powerpoint/2010/main" val="3693069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8" name="Picture 3" descr="15.1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51"/>
          <a:stretch/>
        </p:blipFill>
        <p:spPr bwMode="auto">
          <a:xfrm>
            <a:off x="6400325" y="1757680"/>
            <a:ext cx="2808288" cy="4570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3780" name="Text Box 4"/>
          <p:cNvSpPr txBox="1">
            <a:spLocks noChangeArrowheads="1"/>
          </p:cNvSpPr>
          <p:nvPr/>
        </p:nvSpPr>
        <p:spPr bwMode="auto">
          <a:xfrm>
            <a:off x="599441" y="950914"/>
            <a:ext cx="648308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/>
              <a:t>The </a:t>
            </a:r>
            <a:r>
              <a:rPr lang="en-US" b="1" i="1" dirty="0"/>
              <a:t>efficiency </a:t>
            </a:r>
            <a:r>
              <a:rPr lang="en-US" dirty="0"/>
              <a:t>of a heat engine is defined as the ratio of the work done to the input heat:</a:t>
            </a:r>
          </a:p>
        </p:txBody>
      </p:sp>
      <p:graphicFrame>
        <p:nvGraphicFramePr>
          <p:cNvPr id="1843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3729038"/>
              </p:ext>
            </p:extLst>
          </p:nvPr>
        </p:nvGraphicFramePr>
        <p:xfrm>
          <a:off x="2938145" y="2155269"/>
          <a:ext cx="1087438" cy="95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33160" imgH="469800" progId="Equation.3">
                  <p:embed/>
                </p:oleObj>
              </mc:Choice>
              <mc:Fallback>
                <p:oleObj name="Equation" r:id="rId3" imgW="533160" imgH="469800" progId="Equation.3">
                  <p:embed/>
                  <p:pic>
                    <p:nvPicPr>
                      <p:cNvPr id="18434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8145" y="2155269"/>
                        <a:ext cx="1087438" cy="957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3782" name="Text Box 6"/>
          <p:cNvSpPr txBox="1">
            <a:spLocks noChangeArrowheads="1"/>
          </p:cNvSpPr>
          <p:nvPr/>
        </p:nvSpPr>
        <p:spPr bwMode="auto">
          <a:xfrm>
            <a:off x="599441" y="3466584"/>
            <a:ext cx="33060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If there are no other losses, then </a:t>
            </a:r>
          </a:p>
        </p:txBody>
      </p:sp>
      <p:graphicFrame>
        <p:nvGraphicFramePr>
          <p:cNvPr id="1843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1612939"/>
              </p:ext>
            </p:extLst>
          </p:nvPr>
        </p:nvGraphicFramePr>
        <p:xfrm>
          <a:off x="2582229" y="4273550"/>
          <a:ext cx="2030413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977760" imgH="253800" progId="Equation.3">
                  <p:embed/>
                </p:oleObj>
              </mc:Choice>
              <mc:Fallback>
                <p:oleObj name="Equation" r:id="rId5" imgW="977760" imgH="253800" progId="Equation.3">
                  <p:embed/>
                  <p:pic>
                    <p:nvPicPr>
                      <p:cNvPr id="1843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2229" y="4273550"/>
                        <a:ext cx="2030413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3784" name="AutoShape 8"/>
          <p:cNvSpPr>
            <a:spLocks noChangeArrowheads="1"/>
          </p:cNvSpPr>
          <p:nvPr/>
        </p:nvSpPr>
        <p:spPr bwMode="auto">
          <a:xfrm>
            <a:off x="3873183" y="4951293"/>
            <a:ext cx="304800" cy="381000"/>
          </a:xfrm>
          <a:prstGeom prst="downArrow">
            <a:avLst>
              <a:gd name="adj1" fmla="val 50000"/>
              <a:gd name="adj2" fmla="val 3125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omic Sans MS" pitchFamily="66" charset="0"/>
            </a:endParaRPr>
          </a:p>
        </p:txBody>
      </p:sp>
      <p:graphicFrame>
        <p:nvGraphicFramePr>
          <p:cNvPr id="1843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3081156"/>
              </p:ext>
            </p:extLst>
          </p:nvPr>
        </p:nvGraphicFramePr>
        <p:xfrm>
          <a:off x="2938145" y="5482986"/>
          <a:ext cx="1449388" cy="95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711000" imgH="469800" progId="Equation.3">
                  <p:embed/>
                </p:oleObj>
              </mc:Choice>
              <mc:Fallback>
                <p:oleObj name="Equation" r:id="rId7" imgW="711000" imgH="469800" progId="Equation.3">
                  <p:embed/>
                  <p:pic>
                    <p:nvPicPr>
                      <p:cNvPr id="18436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8145" y="5482986"/>
                        <a:ext cx="1449388" cy="957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1216</TotalTime>
  <Words>626</Words>
  <Application>Microsoft Office PowerPoint</Application>
  <PresentationFormat>Widescreen</PresentationFormat>
  <Paragraphs>57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Calibri Light</vt:lpstr>
      <vt:lpstr>Cambria Math</vt:lpstr>
      <vt:lpstr>Comic Sans MS</vt:lpstr>
      <vt:lpstr>Open Sans</vt:lpstr>
      <vt:lpstr>Office Theme</vt:lpstr>
      <vt:lpstr>Equation</vt:lpstr>
      <vt:lpstr>Principles of Physics II</vt:lpstr>
      <vt:lpstr>First Law of Thermodynamics</vt:lpstr>
      <vt:lpstr>Key point:</vt:lpstr>
      <vt:lpstr>Closed gas cycle</vt:lpstr>
      <vt:lpstr>Closed gas cycle</vt:lpstr>
      <vt:lpstr>Where does work and heat go in or out?</vt:lpstr>
      <vt:lpstr>Heat Engine</vt:lpstr>
      <vt:lpstr>Second Law of Thermodynamics</vt:lpstr>
      <vt:lpstr>PowerPoint Presentation</vt:lpstr>
      <vt:lpstr>PowerPoint Presentation</vt:lpstr>
      <vt:lpstr>PowerPoint Presentation</vt:lpstr>
      <vt:lpstr>PowerPoint Presentation</vt:lpstr>
      <vt:lpstr>Carnot Cycle</vt:lpstr>
      <vt:lpstr>Mechanical Carnot Cycle</vt:lpstr>
      <vt:lpstr>Hurricane!</vt:lpstr>
      <vt:lpstr>Heat Pump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Physics II</dc:title>
  <dc:creator>Wright, Paul</dc:creator>
  <cp:lastModifiedBy>Wright, Paul</cp:lastModifiedBy>
  <cp:revision>43</cp:revision>
  <cp:lastPrinted>2021-02-15T17:43:33Z</cp:lastPrinted>
  <dcterms:created xsi:type="dcterms:W3CDTF">2021-01-31T17:45:50Z</dcterms:created>
  <dcterms:modified xsi:type="dcterms:W3CDTF">2021-02-15T19:39:59Z</dcterms:modified>
</cp:coreProperties>
</file>