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2" r:id="rId5"/>
    <p:sldId id="260" r:id="rId6"/>
    <p:sldId id="261" r:id="rId7"/>
    <p:sldId id="266" r:id="rId8"/>
    <p:sldId id="267" r:id="rId9"/>
    <p:sldId id="263" r:id="rId10"/>
    <p:sldId id="270" r:id="rId11"/>
    <p:sldId id="264" r:id="rId12"/>
    <p:sldId id="265" r:id="rId13"/>
    <p:sldId id="268" r:id="rId14"/>
    <p:sldId id="269" r:id="rId15"/>
  </p:sldIdLst>
  <p:sldSz cx="12192000" cy="6858000"/>
  <p:notesSz cx="6858000" cy="9144000"/>
  <p:defaultTextStyle>
    <a:defPPr>
      <a:defRPr lang="en-B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5" d="100"/>
          <a:sy n="105" d="100"/>
        </p:scale>
        <p:origin x="138" y="306"/>
      </p:cViewPr>
      <p:guideLst/>
    </p:cSldViewPr>
  </p:slideViewPr>
  <p:notesTextViewPr>
    <p:cViewPr>
      <p:scale>
        <a:sx n="1" d="1"/>
        <a:sy n="1" d="1"/>
      </p:scale>
      <p:origin x="0" y="0"/>
    </p:cViewPr>
  </p:notesTextViewPr>
  <p:sorterViewPr>
    <p:cViewPr>
      <p:scale>
        <a:sx n="100" d="100"/>
        <a:sy n="100" d="100"/>
      </p:scale>
      <p:origin x="0" y="-134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C551A-67A5-461A-902F-8DB8FE730EA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BM"/>
          </a:p>
        </p:txBody>
      </p:sp>
      <p:sp>
        <p:nvSpPr>
          <p:cNvPr id="3" name="Subtitle 2">
            <a:extLst>
              <a:ext uri="{FF2B5EF4-FFF2-40B4-BE49-F238E27FC236}">
                <a16:creationId xmlns:a16="http://schemas.microsoft.com/office/drawing/2014/main" id="{724EEEF0-AE6A-4747-A7FD-535D4AFFF9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BM"/>
          </a:p>
        </p:txBody>
      </p:sp>
      <p:sp>
        <p:nvSpPr>
          <p:cNvPr id="4" name="Date Placeholder 3">
            <a:extLst>
              <a:ext uri="{FF2B5EF4-FFF2-40B4-BE49-F238E27FC236}">
                <a16:creationId xmlns:a16="http://schemas.microsoft.com/office/drawing/2014/main" id="{F3DAC49F-E5D8-489C-A39A-59912F0E7283}"/>
              </a:ext>
            </a:extLst>
          </p:cNvPr>
          <p:cNvSpPr>
            <a:spLocks noGrp="1"/>
          </p:cNvSpPr>
          <p:nvPr>
            <p:ph type="dt" sz="half" idx="10"/>
          </p:nvPr>
        </p:nvSpPr>
        <p:spPr/>
        <p:txBody>
          <a:bodyPr/>
          <a:lstStyle/>
          <a:p>
            <a:fld id="{40C7BBD0-B510-494C-AF5B-0BB76560BB6A}" type="datetimeFigureOut">
              <a:rPr lang="en-BM" smtClean="0"/>
              <a:t>28 Dec 2020</a:t>
            </a:fld>
            <a:endParaRPr lang="en-BM"/>
          </a:p>
        </p:txBody>
      </p:sp>
      <p:sp>
        <p:nvSpPr>
          <p:cNvPr id="5" name="Footer Placeholder 4">
            <a:extLst>
              <a:ext uri="{FF2B5EF4-FFF2-40B4-BE49-F238E27FC236}">
                <a16:creationId xmlns:a16="http://schemas.microsoft.com/office/drawing/2014/main" id="{F9F97F47-9280-4146-A287-94358A9A9A66}"/>
              </a:ext>
            </a:extLst>
          </p:cNvPr>
          <p:cNvSpPr>
            <a:spLocks noGrp="1"/>
          </p:cNvSpPr>
          <p:nvPr>
            <p:ph type="ftr" sz="quarter" idx="11"/>
          </p:nvPr>
        </p:nvSpPr>
        <p:spPr/>
        <p:txBody>
          <a:bodyPr/>
          <a:lstStyle/>
          <a:p>
            <a:endParaRPr lang="en-BM"/>
          </a:p>
        </p:txBody>
      </p:sp>
      <p:sp>
        <p:nvSpPr>
          <p:cNvPr id="6" name="Slide Number Placeholder 5">
            <a:extLst>
              <a:ext uri="{FF2B5EF4-FFF2-40B4-BE49-F238E27FC236}">
                <a16:creationId xmlns:a16="http://schemas.microsoft.com/office/drawing/2014/main" id="{460B079D-FE5A-449A-AEDB-212F99D1B530}"/>
              </a:ext>
            </a:extLst>
          </p:cNvPr>
          <p:cNvSpPr>
            <a:spLocks noGrp="1"/>
          </p:cNvSpPr>
          <p:nvPr>
            <p:ph type="sldNum" sz="quarter" idx="12"/>
          </p:nvPr>
        </p:nvSpPr>
        <p:spPr/>
        <p:txBody>
          <a:bodyPr/>
          <a:lstStyle/>
          <a:p>
            <a:fld id="{2C622F11-7FB2-4CAB-A975-5BF1F73FEA7A}" type="slidenum">
              <a:rPr lang="en-BM" smtClean="0"/>
              <a:t>‹#›</a:t>
            </a:fld>
            <a:endParaRPr lang="en-BM"/>
          </a:p>
        </p:txBody>
      </p:sp>
    </p:spTree>
    <p:extLst>
      <p:ext uri="{BB962C8B-B14F-4D97-AF65-F5344CB8AC3E}">
        <p14:creationId xmlns:p14="http://schemas.microsoft.com/office/powerpoint/2010/main" val="2500170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91280-9ACC-438F-9553-EAED91F96398}"/>
              </a:ext>
            </a:extLst>
          </p:cNvPr>
          <p:cNvSpPr>
            <a:spLocks noGrp="1"/>
          </p:cNvSpPr>
          <p:nvPr>
            <p:ph type="title"/>
          </p:nvPr>
        </p:nvSpPr>
        <p:spPr/>
        <p:txBody>
          <a:bodyPr/>
          <a:lstStyle/>
          <a:p>
            <a:r>
              <a:rPr lang="en-US"/>
              <a:t>Click to edit Master title style</a:t>
            </a:r>
            <a:endParaRPr lang="en-BM"/>
          </a:p>
        </p:txBody>
      </p:sp>
      <p:sp>
        <p:nvSpPr>
          <p:cNvPr id="3" name="Vertical Text Placeholder 2">
            <a:extLst>
              <a:ext uri="{FF2B5EF4-FFF2-40B4-BE49-F238E27FC236}">
                <a16:creationId xmlns:a16="http://schemas.microsoft.com/office/drawing/2014/main" id="{15EF7836-70E9-4EF6-81F9-057B703695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M"/>
          </a:p>
        </p:txBody>
      </p:sp>
      <p:sp>
        <p:nvSpPr>
          <p:cNvPr id="4" name="Date Placeholder 3">
            <a:extLst>
              <a:ext uri="{FF2B5EF4-FFF2-40B4-BE49-F238E27FC236}">
                <a16:creationId xmlns:a16="http://schemas.microsoft.com/office/drawing/2014/main" id="{B3DFDFC0-6BB4-4578-9B2F-3FF485340DEE}"/>
              </a:ext>
            </a:extLst>
          </p:cNvPr>
          <p:cNvSpPr>
            <a:spLocks noGrp="1"/>
          </p:cNvSpPr>
          <p:nvPr>
            <p:ph type="dt" sz="half" idx="10"/>
          </p:nvPr>
        </p:nvSpPr>
        <p:spPr/>
        <p:txBody>
          <a:bodyPr/>
          <a:lstStyle/>
          <a:p>
            <a:fld id="{40C7BBD0-B510-494C-AF5B-0BB76560BB6A}" type="datetimeFigureOut">
              <a:rPr lang="en-BM" smtClean="0"/>
              <a:t>28 Dec 2020</a:t>
            </a:fld>
            <a:endParaRPr lang="en-BM"/>
          </a:p>
        </p:txBody>
      </p:sp>
      <p:sp>
        <p:nvSpPr>
          <p:cNvPr id="5" name="Footer Placeholder 4">
            <a:extLst>
              <a:ext uri="{FF2B5EF4-FFF2-40B4-BE49-F238E27FC236}">
                <a16:creationId xmlns:a16="http://schemas.microsoft.com/office/drawing/2014/main" id="{A0B065E6-E69B-479A-959B-418D850FB4A5}"/>
              </a:ext>
            </a:extLst>
          </p:cNvPr>
          <p:cNvSpPr>
            <a:spLocks noGrp="1"/>
          </p:cNvSpPr>
          <p:nvPr>
            <p:ph type="ftr" sz="quarter" idx="11"/>
          </p:nvPr>
        </p:nvSpPr>
        <p:spPr/>
        <p:txBody>
          <a:bodyPr/>
          <a:lstStyle/>
          <a:p>
            <a:endParaRPr lang="en-BM"/>
          </a:p>
        </p:txBody>
      </p:sp>
      <p:sp>
        <p:nvSpPr>
          <p:cNvPr id="6" name="Slide Number Placeholder 5">
            <a:extLst>
              <a:ext uri="{FF2B5EF4-FFF2-40B4-BE49-F238E27FC236}">
                <a16:creationId xmlns:a16="http://schemas.microsoft.com/office/drawing/2014/main" id="{7DD37F19-DC24-4FA5-9A24-DCD1DE8DD06A}"/>
              </a:ext>
            </a:extLst>
          </p:cNvPr>
          <p:cNvSpPr>
            <a:spLocks noGrp="1"/>
          </p:cNvSpPr>
          <p:nvPr>
            <p:ph type="sldNum" sz="quarter" idx="12"/>
          </p:nvPr>
        </p:nvSpPr>
        <p:spPr/>
        <p:txBody>
          <a:bodyPr/>
          <a:lstStyle/>
          <a:p>
            <a:fld id="{2C622F11-7FB2-4CAB-A975-5BF1F73FEA7A}" type="slidenum">
              <a:rPr lang="en-BM" smtClean="0"/>
              <a:t>‹#›</a:t>
            </a:fld>
            <a:endParaRPr lang="en-BM"/>
          </a:p>
        </p:txBody>
      </p:sp>
    </p:spTree>
    <p:extLst>
      <p:ext uri="{BB962C8B-B14F-4D97-AF65-F5344CB8AC3E}">
        <p14:creationId xmlns:p14="http://schemas.microsoft.com/office/powerpoint/2010/main" val="254337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06D5A7-B979-4AE2-8F4A-3BB4BE1B2DC9}"/>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BM"/>
          </a:p>
        </p:txBody>
      </p:sp>
      <p:sp>
        <p:nvSpPr>
          <p:cNvPr id="3" name="Vertical Text Placeholder 2">
            <a:extLst>
              <a:ext uri="{FF2B5EF4-FFF2-40B4-BE49-F238E27FC236}">
                <a16:creationId xmlns:a16="http://schemas.microsoft.com/office/drawing/2014/main" id="{BE6BBFAB-BCA8-4281-AAE2-4893BD7146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M"/>
          </a:p>
        </p:txBody>
      </p:sp>
      <p:sp>
        <p:nvSpPr>
          <p:cNvPr id="4" name="Date Placeholder 3">
            <a:extLst>
              <a:ext uri="{FF2B5EF4-FFF2-40B4-BE49-F238E27FC236}">
                <a16:creationId xmlns:a16="http://schemas.microsoft.com/office/drawing/2014/main" id="{66F06B2B-6748-442F-9DC9-B527544B2494}"/>
              </a:ext>
            </a:extLst>
          </p:cNvPr>
          <p:cNvSpPr>
            <a:spLocks noGrp="1"/>
          </p:cNvSpPr>
          <p:nvPr>
            <p:ph type="dt" sz="half" idx="10"/>
          </p:nvPr>
        </p:nvSpPr>
        <p:spPr/>
        <p:txBody>
          <a:bodyPr/>
          <a:lstStyle/>
          <a:p>
            <a:fld id="{40C7BBD0-B510-494C-AF5B-0BB76560BB6A}" type="datetimeFigureOut">
              <a:rPr lang="en-BM" smtClean="0"/>
              <a:t>28 Dec 2020</a:t>
            </a:fld>
            <a:endParaRPr lang="en-BM"/>
          </a:p>
        </p:txBody>
      </p:sp>
      <p:sp>
        <p:nvSpPr>
          <p:cNvPr id="5" name="Footer Placeholder 4">
            <a:extLst>
              <a:ext uri="{FF2B5EF4-FFF2-40B4-BE49-F238E27FC236}">
                <a16:creationId xmlns:a16="http://schemas.microsoft.com/office/drawing/2014/main" id="{D4497343-41CB-44C6-B440-58885C2C71FA}"/>
              </a:ext>
            </a:extLst>
          </p:cNvPr>
          <p:cNvSpPr>
            <a:spLocks noGrp="1"/>
          </p:cNvSpPr>
          <p:nvPr>
            <p:ph type="ftr" sz="quarter" idx="11"/>
          </p:nvPr>
        </p:nvSpPr>
        <p:spPr/>
        <p:txBody>
          <a:bodyPr/>
          <a:lstStyle/>
          <a:p>
            <a:endParaRPr lang="en-BM"/>
          </a:p>
        </p:txBody>
      </p:sp>
      <p:sp>
        <p:nvSpPr>
          <p:cNvPr id="6" name="Slide Number Placeholder 5">
            <a:extLst>
              <a:ext uri="{FF2B5EF4-FFF2-40B4-BE49-F238E27FC236}">
                <a16:creationId xmlns:a16="http://schemas.microsoft.com/office/drawing/2014/main" id="{74D37386-6083-4913-BF71-2E3576F8EB81}"/>
              </a:ext>
            </a:extLst>
          </p:cNvPr>
          <p:cNvSpPr>
            <a:spLocks noGrp="1"/>
          </p:cNvSpPr>
          <p:nvPr>
            <p:ph type="sldNum" sz="quarter" idx="12"/>
          </p:nvPr>
        </p:nvSpPr>
        <p:spPr/>
        <p:txBody>
          <a:bodyPr/>
          <a:lstStyle/>
          <a:p>
            <a:fld id="{2C622F11-7FB2-4CAB-A975-5BF1F73FEA7A}" type="slidenum">
              <a:rPr lang="en-BM" smtClean="0"/>
              <a:t>‹#›</a:t>
            </a:fld>
            <a:endParaRPr lang="en-BM"/>
          </a:p>
        </p:txBody>
      </p:sp>
    </p:spTree>
    <p:extLst>
      <p:ext uri="{BB962C8B-B14F-4D97-AF65-F5344CB8AC3E}">
        <p14:creationId xmlns:p14="http://schemas.microsoft.com/office/powerpoint/2010/main" val="2887033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347E58-B961-41D7-B62B-E754221CF233}"/>
              </a:ext>
            </a:extLst>
          </p:cNvPr>
          <p:cNvSpPr>
            <a:spLocks noGrp="1"/>
          </p:cNvSpPr>
          <p:nvPr>
            <p:ph type="title"/>
          </p:nvPr>
        </p:nvSpPr>
        <p:spPr/>
        <p:txBody>
          <a:bodyPr/>
          <a:lstStyle/>
          <a:p>
            <a:r>
              <a:rPr lang="en-US"/>
              <a:t>Click to edit Master title style</a:t>
            </a:r>
            <a:endParaRPr lang="en-BM"/>
          </a:p>
        </p:txBody>
      </p:sp>
      <p:sp>
        <p:nvSpPr>
          <p:cNvPr id="3" name="Content Placeholder 2">
            <a:extLst>
              <a:ext uri="{FF2B5EF4-FFF2-40B4-BE49-F238E27FC236}">
                <a16:creationId xmlns:a16="http://schemas.microsoft.com/office/drawing/2014/main" id="{0CCF442B-BE6B-449A-87B1-7D1F14107C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M"/>
          </a:p>
        </p:txBody>
      </p:sp>
      <p:sp>
        <p:nvSpPr>
          <p:cNvPr id="4" name="Date Placeholder 3">
            <a:extLst>
              <a:ext uri="{FF2B5EF4-FFF2-40B4-BE49-F238E27FC236}">
                <a16:creationId xmlns:a16="http://schemas.microsoft.com/office/drawing/2014/main" id="{CD45A7DA-A273-433B-A3A1-0BCCB490526D}"/>
              </a:ext>
            </a:extLst>
          </p:cNvPr>
          <p:cNvSpPr>
            <a:spLocks noGrp="1"/>
          </p:cNvSpPr>
          <p:nvPr>
            <p:ph type="dt" sz="half" idx="10"/>
          </p:nvPr>
        </p:nvSpPr>
        <p:spPr/>
        <p:txBody>
          <a:bodyPr/>
          <a:lstStyle/>
          <a:p>
            <a:fld id="{40C7BBD0-B510-494C-AF5B-0BB76560BB6A}" type="datetimeFigureOut">
              <a:rPr lang="en-BM" smtClean="0"/>
              <a:t>28 Dec 2020</a:t>
            </a:fld>
            <a:endParaRPr lang="en-BM"/>
          </a:p>
        </p:txBody>
      </p:sp>
      <p:sp>
        <p:nvSpPr>
          <p:cNvPr id="5" name="Footer Placeholder 4">
            <a:extLst>
              <a:ext uri="{FF2B5EF4-FFF2-40B4-BE49-F238E27FC236}">
                <a16:creationId xmlns:a16="http://schemas.microsoft.com/office/drawing/2014/main" id="{D1E4FD3D-FD44-49AC-B8E7-E67D603021CA}"/>
              </a:ext>
            </a:extLst>
          </p:cNvPr>
          <p:cNvSpPr>
            <a:spLocks noGrp="1"/>
          </p:cNvSpPr>
          <p:nvPr>
            <p:ph type="ftr" sz="quarter" idx="11"/>
          </p:nvPr>
        </p:nvSpPr>
        <p:spPr/>
        <p:txBody>
          <a:bodyPr/>
          <a:lstStyle/>
          <a:p>
            <a:endParaRPr lang="en-BM"/>
          </a:p>
        </p:txBody>
      </p:sp>
      <p:sp>
        <p:nvSpPr>
          <p:cNvPr id="6" name="Slide Number Placeholder 5">
            <a:extLst>
              <a:ext uri="{FF2B5EF4-FFF2-40B4-BE49-F238E27FC236}">
                <a16:creationId xmlns:a16="http://schemas.microsoft.com/office/drawing/2014/main" id="{0439B8C8-0576-4609-843B-9F791C41FE69}"/>
              </a:ext>
            </a:extLst>
          </p:cNvPr>
          <p:cNvSpPr>
            <a:spLocks noGrp="1"/>
          </p:cNvSpPr>
          <p:nvPr>
            <p:ph type="sldNum" sz="quarter" idx="12"/>
          </p:nvPr>
        </p:nvSpPr>
        <p:spPr/>
        <p:txBody>
          <a:bodyPr/>
          <a:lstStyle/>
          <a:p>
            <a:fld id="{2C622F11-7FB2-4CAB-A975-5BF1F73FEA7A}" type="slidenum">
              <a:rPr lang="en-BM" smtClean="0"/>
              <a:t>‹#›</a:t>
            </a:fld>
            <a:endParaRPr lang="en-BM"/>
          </a:p>
        </p:txBody>
      </p:sp>
    </p:spTree>
    <p:extLst>
      <p:ext uri="{BB962C8B-B14F-4D97-AF65-F5344CB8AC3E}">
        <p14:creationId xmlns:p14="http://schemas.microsoft.com/office/powerpoint/2010/main" val="1514542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8ACC7-4A5B-4F7A-ACDE-1E8F782A65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BM"/>
          </a:p>
        </p:txBody>
      </p:sp>
      <p:sp>
        <p:nvSpPr>
          <p:cNvPr id="3" name="Text Placeholder 2">
            <a:extLst>
              <a:ext uri="{FF2B5EF4-FFF2-40B4-BE49-F238E27FC236}">
                <a16:creationId xmlns:a16="http://schemas.microsoft.com/office/drawing/2014/main" id="{C48E9B03-61C7-447C-9B69-FC44212CAB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4A501C-7935-476B-B251-CED81E30C7C8}"/>
              </a:ext>
            </a:extLst>
          </p:cNvPr>
          <p:cNvSpPr>
            <a:spLocks noGrp="1"/>
          </p:cNvSpPr>
          <p:nvPr>
            <p:ph type="dt" sz="half" idx="10"/>
          </p:nvPr>
        </p:nvSpPr>
        <p:spPr/>
        <p:txBody>
          <a:bodyPr/>
          <a:lstStyle/>
          <a:p>
            <a:fld id="{40C7BBD0-B510-494C-AF5B-0BB76560BB6A}" type="datetimeFigureOut">
              <a:rPr lang="en-BM" smtClean="0"/>
              <a:t>28 Dec 2020</a:t>
            </a:fld>
            <a:endParaRPr lang="en-BM"/>
          </a:p>
        </p:txBody>
      </p:sp>
      <p:sp>
        <p:nvSpPr>
          <p:cNvPr id="5" name="Footer Placeholder 4">
            <a:extLst>
              <a:ext uri="{FF2B5EF4-FFF2-40B4-BE49-F238E27FC236}">
                <a16:creationId xmlns:a16="http://schemas.microsoft.com/office/drawing/2014/main" id="{78CBDDB0-D81C-49BD-A37E-F7F2F01BBDB4}"/>
              </a:ext>
            </a:extLst>
          </p:cNvPr>
          <p:cNvSpPr>
            <a:spLocks noGrp="1"/>
          </p:cNvSpPr>
          <p:nvPr>
            <p:ph type="ftr" sz="quarter" idx="11"/>
          </p:nvPr>
        </p:nvSpPr>
        <p:spPr/>
        <p:txBody>
          <a:bodyPr/>
          <a:lstStyle/>
          <a:p>
            <a:endParaRPr lang="en-BM"/>
          </a:p>
        </p:txBody>
      </p:sp>
      <p:sp>
        <p:nvSpPr>
          <p:cNvPr id="6" name="Slide Number Placeholder 5">
            <a:extLst>
              <a:ext uri="{FF2B5EF4-FFF2-40B4-BE49-F238E27FC236}">
                <a16:creationId xmlns:a16="http://schemas.microsoft.com/office/drawing/2014/main" id="{E226DC8F-CF0F-4566-908A-3D63821E1595}"/>
              </a:ext>
            </a:extLst>
          </p:cNvPr>
          <p:cNvSpPr>
            <a:spLocks noGrp="1"/>
          </p:cNvSpPr>
          <p:nvPr>
            <p:ph type="sldNum" sz="quarter" idx="12"/>
          </p:nvPr>
        </p:nvSpPr>
        <p:spPr/>
        <p:txBody>
          <a:bodyPr/>
          <a:lstStyle/>
          <a:p>
            <a:fld id="{2C622F11-7FB2-4CAB-A975-5BF1F73FEA7A}" type="slidenum">
              <a:rPr lang="en-BM" smtClean="0"/>
              <a:t>‹#›</a:t>
            </a:fld>
            <a:endParaRPr lang="en-BM"/>
          </a:p>
        </p:txBody>
      </p:sp>
    </p:spTree>
    <p:extLst>
      <p:ext uri="{BB962C8B-B14F-4D97-AF65-F5344CB8AC3E}">
        <p14:creationId xmlns:p14="http://schemas.microsoft.com/office/powerpoint/2010/main" val="4012896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642A9-050D-4768-B498-EF00468F4177}"/>
              </a:ext>
            </a:extLst>
          </p:cNvPr>
          <p:cNvSpPr>
            <a:spLocks noGrp="1"/>
          </p:cNvSpPr>
          <p:nvPr>
            <p:ph type="title"/>
          </p:nvPr>
        </p:nvSpPr>
        <p:spPr/>
        <p:txBody>
          <a:bodyPr/>
          <a:lstStyle/>
          <a:p>
            <a:r>
              <a:rPr lang="en-US"/>
              <a:t>Click to edit Master title style</a:t>
            </a:r>
            <a:endParaRPr lang="en-BM"/>
          </a:p>
        </p:txBody>
      </p:sp>
      <p:sp>
        <p:nvSpPr>
          <p:cNvPr id="3" name="Content Placeholder 2">
            <a:extLst>
              <a:ext uri="{FF2B5EF4-FFF2-40B4-BE49-F238E27FC236}">
                <a16:creationId xmlns:a16="http://schemas.microsoft.com/office/drawing/2014/main" id="{75FDEDB3-F329-4CF5-BB0B-C8FE510F82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M"/>
          </a:p>
        </p:txBody>
      </p:sp>
      <p:sp>
        <p:nvSpPr>
          <p:cNvPr id="4" name="Content Placeholder 3">
            <a:extLst>
              <a:ext uri="{FF2B5EF4-FFF2-40B4-BE49-F238E27FC236}">
                <a16:creationId xmlns:a16="http://schemas.microsoft.com/office/drawing/2014/main" id="{53AEEB8E-7F40-4E1C-BEBE-3DB5FDFB52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M"/>
          </a:p>
        </p:txBody>
      </p:sp>
      <p:sp>
        <p:nvSpPr>
          <p:cNvPr id="5" name="Date Placeholder 4">
            <a:extLst>
              <a:ext uri="{FF2B5EF4-FFF2-40B4-BE49-F238E27FC236}">
                <a16:creationId xmlns:a16="http://schemas.microsoft.com/office/drawing/2014/main" id="{26C0E348-B1C4-4906-8554-9CDE3951DA31}"/>
              </a:ext>
            </a:extLst>
          </p:cNvPr>
          <p:cNvSpPr>
            <a:spLocks noGrp="1"/>
          </p:cNvSpPr>
          <p:nvPr>
            <p:ph type="dt" sz="half" idx="10"/>
          </p:nvPr>
        </p:nvSpPr>
        <p:spPr/>
        <p:txBody>
          <a:bodyPr/>
          <a:lstStyle/>
          <a:p>
            <a:fld id="{40C7BBD0-B510-494C-AF5B-0BB76560BB6A}" type="datetimeFigureOut">
              <a:rPr lang="en-BM" smtClean="0"/>
              <a:t>28 Dec 2020</a:t>
            </a:fld>
            <a:endParaRPr lang="en-BM"/>
          </a:p>
        </p:txBody>
      </p:sp>
      <p:sp>
        <p:nvSpPr>
          <p:cNvPr id="6" name="Footer Placeholder 5">
            <a:extLst>
              <a:ext uri="{FF2B5EF4-FFF2-40B4-BE49-F238E27FC236}">
                <a16:creationId xmlns:a16="http://schemas.microsoft.com/office/drawing/2014/main" id="{08CC7721-B06C-467D-922C-94F99489E24B}"/>
              </a:ext>
            </a:extLst>
          </p:cNvPr>
          <p:cNvSpPr>
            <a:spLocks noGrp="1"/>
          </p:cNvSpPr>
          <p:nvPr>
            <p:ph type="ftr" sz="quarter" idx="11"/>
          </p:nvPr>
        </p:nvSpPr>
        <p:spPr/>
        <p:txBody>
          <a:bodyPr/>
          <a:lstStyle/>
          <a:p>
            <a:endParaRPr lang="en-BM"/>
          </a:p>
        </p:txBody>
      </p:sp>
      <p:sp>
        <p:nvSpPr>
          <p:cNvPr id="7" name="Slide Number Placeholder 6">
            <a:extLst>
              <a:ext uri="{FF2B5EF4-FFF2-40B4-BE49-F238E27FC236}">
                <a16:creationId xmlns:a16="http://schemas.microsoft.com/office/drawing/2014/main" id="{9669C298-9F82-4F87-9E3A-695B928508DA}"/>
              </a:ext>
            </a:extLst>
          </p:cNvPr>
          <p:cNvSpPr>
            <a:spLocks noGrp="1"/>
          </p:cNvSpPr>
          <p:nvPr>
            <p:ph type="sldNum" sz="quarter" idx="12"/>
          </p:nvPr>
        </p:nvSpPr>
        <p:spPr/>
        <p:txBody>
          <a:bodyPr/>
          <a:lstStyle/>
          <a:p>
            <a:fld id="{2C622F11-7FB2-4CAB-A975-5BF1F73FEA7A}" type="slidenum">
              <a:rPr lang="en-BM" smtClean="0"/>
              <a:t>‹#›</a:t>
            </a:fld>
            <a:endParaRPr lang="en-BM"/>
          </a:p>
        </p:txBody>
      </p:sp>
    </p:spTree>
    <p:extLst>
      <p:ext uri="{BB962C8B-B14F-4D97-AF65-F5344CB8AC3E}">
        <p14:creationId xmlns:p14="http://schemas.microsoft.com/office/powerpoint/2010/main" val="170670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C53928-05D0-437E-8932-A2C81B17123A}"/>
              </a:ext>
            </a:extLst>
          </p:cNvPr>
          <p:cNvSpPr>
            <a:spLocks noGrp="1"/>
          </p:cNvSpPr>
          <p:nvPr>
            <p:ph type="title"/>
          </p:nvPr>
        </p:nvSpPr>
        <p:spPr>
          <a:xfrm>
            <a:off x="839788" y="365125"/>
            <a:ext cx="10515600" cy="1325563"/>
          </a:xfrm>
        </p:spPr>
        <p:txBody>
          <a:bodyPr/>
          <a:lstStyle/>
          <a:p>
            <a:r>
              <a:rPr lang="en-US"/>
              <a:t>Click to edit Master title style</a:t>
            </a:r>
            <a:endParaRPr lang="en-BM"/>
          </a:p>
        </p:txBody>
      </p:sp>
      <p:sp>
        <p:nvSpPr>
          <p:cNvPr id="3" name="Text Placeholder 2">
            <a:extLst>
              <a:ext uri="{FF2B5EF4-FFF2-40B4-BE49-F238E27FC236}">
                <a16:creationId xmlns:a16="http://schemas.microsoft.com/office/drawing/2014/main" id="{81E52336-501C-43D5-A1B6-FA20DBBEA5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B4EE15-09B2-40FF-8A9D-2FF91CE070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M"/>
          </a:p>
        </p:txBody>
      </p:sp>
      <p:sp>
        <p:nvSpPr>
          <p:cNvPr id="5" name="Text Placeholder 4">
            <a:extLst>
              <a:ext uri="{FF2B5EF4-FFF2-40B4-BE49-F238E27FC236}">
                <a16:creationId xmlns:a16="http://schemas.microsoft.com/office/drawing/2014/main" id="{486DDB13-06EE-447F-98A1-D2DD1EA5DBB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C459D5-B966-434E-8ADE-6685406C8B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M"/>
          </a:p>
        </p:txBody>
      </p:sp>
      <p:sp>
        <p:nvSpPr>
          <p:cNvPr id="7" name="Date Placeholder 6">
            <a:extLst>
              <a:ext uri="{FF2B5EF4-FFF2-40B4-BE49-F238E27FC236}">
                <a16:creationId xmlns:a16="http://schemas.microsoft.com/office/drawing/2014/main" id="{35286E63-0ED9-4FAE-9489-4B7BE6D91E48}"/>
              </a:ext>
            </a:extLst>
          </p:cNvPr>
          <p:cNvSpPr>
            <a:spLocks noGrp="1"/>
          </p:cNvSpPr>
          <p:nvPr>
            <p:ph type="dt" sz="half" idx="10"/>
          </p:nvPr>
        </p:nvSpPr>
        <p:spPr/>
        <p:txBody>
          <a:bodyPr/>
          <a:lstStyle/>
          <a:p>
            <a:fld id="{40C7BBD0-B510-494C-AF5B-0BB76560BB6A}" type="datetimeFigureOut">
              <a:rPr lang="en-BM" smtClean="0"/>
              <a:t>28 Dec 2020</a:t>
            </a:fld>
            <a:endParaRPr lang="en-BM"/>
          </a:p>
        </p:txBody>
      </p:sp>
      <p:sp>
        <p:nvSpPr>
          <p:cNvPr id="8" name="Footer Placeholder 7">
            <a:extLst>
              <a:ext uri="{FF2B5EF4-FFF2-40B4-BE49-F238E27FC236}">
                <a16:creationId xmlns:a16="http://schemas.microsoft.com/office/drawing/2014/main" id="{31B8F359-8EE4-421C-8164-082BB485C76F}"/>
              </a:ext>
            </a:extLst>
          </p:cNvPr>
          <p:cNvSpPr>
            <a:spLocks noGrp="1"/>
          </p:cNvSpPr>
          <p:nvPr>
            <p:ph type="ftr" sz="quarter" idx="11"/>
          </p:nvPr>
        </p:nvSpPr>
        <p:spPr/>
        <p:txBody>
          <a:bodyPr/>
          <a:lstStyle/>
          <a:p>
            <a:endParaRPr lang="en-BM"/>
          </a:p>
        </p:txBody>
      </p:sp>
      <p:sp>
        <p:nvSpPr>
          <p:cNvPr id="9" name="Slide Number Placeholder 8">
            <a:extLst>
              <a:ext uri="{FF2B5EF4-FFF2-40B4-BE49-F238E27FC236}">
                <a16:creationId xmlns:a16="http://schemas.microsoft.com/office/drawing/2014/main" id="{4412FB7A-07C0-4E67-BD74-85D91378F119}"/>
              </a:ext>
            </a:extLst>
          </p:cNvPr>
          <p:cNvSpPr>
            <a:spLocks noGrp="1"/>
          </p:cNvSpPr>
          <p:nvPr>
            <p:ph type="sldNum" sz="quarter" idx="12"/>
          </p:nvPr>
        </p:nvSpPr>
        <p:spPr/>
        <p:txBody>
          <a:bodyPr/>
          <a:lstStyle/>
          <a:p>
            <a:fld id="{2C622F11-7FB2-4CAB-A975-5BF1F73FEA7A}" type="slidenum">
              <a:rPr lang="en-BM" smtClean="0"/>
              <a:t>‹#›</a:t>
            </a:fld>
            <a:endParaRPr lang="en-BM"/>
          </a:p>
        </p:txBody>
      </p:sp>
    </p:spTree>
    <p:extLst>
      <p:ext uri="{BB962C8B-B14F-4D97-AF65-F5344CB8AC3E}">
        <p14:creationId xmlns:p14="http://schemas.microsoft.com/office/powerpoint/2010/main" val="3783746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B65FF0-E7D2-44B2-9891-B51A0767EBD4}"/>
              </a:ext>
            </a:extLst>
          </p:cNvPr>
          <p:cNvSpPr>
            <a:spLocks noGrp="1"/>
          </p:cNvSpPr>
          <p:nvPr>
            <p:ph type="title"/>
          </p:nvPr>
        </p:nvSpPr>
        <p:spPr/>
        <p:txBody>
          <a:bodyPr/>
          <a:lstStyle/>
          <a:p>
            <a:r>
              <a:rPr lang="en-US"/>
              <a:t>Click to edit Master title style</a:t>
            </a:r>
            <a:endParaRPr lang="en-BM"/>
          </a:p>
        </p:txBody>
      </p:sp>
      <p:sp>
        <p:nvSpPr>
          <p:cNvPr id="3" name="Date Placeholder 2">
            <a:extLst>
              <a:ext uri="{FF2B5EF4-FFF2-40B4-BE49-F238E27FC236}">
                <a16:creationId xmlns:a16="http://schemas.microsoft.com/office/drawing/2014/main" id="{048BB700-532A-4862-B01A-74F6F02CD14B}"/>
              </a:ext>
            </a:extLst>
          </p:cNvPr>
          <p:cNvSpPr>
            <a:spLocks noGrp="1"/>
          </p:cNvSpPr>
          <p:nvPr>
            <p:ph type="dt" sz="half" idx="10"/>
          </p:nvPr>
        </p:nvSpPr>
        <p:spPr/>
        <p:txBody>
          <a:bodyPr/>
          <a:lstStyle/>
          <a:p>
            <a:fld id="{40C7BBD0-B510-494C-AF5B-0BB76560BB6A}" type="datetimeFigureOut">
              <a:rPr lang="en-BM" smtClean="0"/>
              <a:t>28 Dec 2020</a:t>
            </a:fld>
            <a:endParaRPr lang="en-BM"/>
          </a:p>
        </p:txBody>
      </p:sp>
      <p:sp>
        <p:nvSpPr>
          <p:cNvPr id="4" name="Footer Placeholder 3">
            <a:extLst>
              <a:ext uri="{FF2B5EF4-FFF2-40B4-BE49-F238E27FC236}">
                <a16:creationId xmlns:a16="http://schemas.microsoft.com/office/drawing/2014/main" id="{87F3C7A9-803A-450E-B7C4-FC2FCBC78690}"/>
              </a:ext>
            </a:extLst>
          </p:cNvPr>
          <p:cNvSpPr>
            <a:spLocks noGrp="1"/>
          </p:cNvSpPr>
          <p:nvPr>
            <p:ph type="ftr" sz="quarter" idx="11"/>
          </p:nvPr>
        </p:nvSpPr>
        <p:spPr/>
        <p:txBody>
          <a:bodyPr/>
          <a:lstStyle/>
          <a:p>
            <a:endParaRPr lang="en-BM"/>
          </a:p>
        </p:txBody>
      </p:sp>
      <p:sp>
        <p:nvSpPr>
          <p:cNvPr id="5" name="Slide Number Placeholder 4">
            <a:extLst>
              <a:ext uri="{FF2B5EF4-FFF2-40B4-BE49-F238E27FC236}">
                <a16:creationId xmlns:a16="http://schemas.microsoft.com/office/drawing/2014/main" id="{A42783C8-6B60-40D1-8FF3-039140DE3D10}"/>
              </a:ext>
            </a:extLst>
          </p:cNvPr>
          <p:cNvSpPr>
            <a:spLocks noGrp="1"/>
          </p:cNvSpPr>
          <p:nvPr>
            <p:ph type="sldNum" sz="quarter" idx="12"/>
          </p:nvPr>
        </p:nvSpPr>
        <p:spPr/>
        <p:txBody>
          <a:bodyPr/>
          <a:lstStyle/>
          <a:p>
            <a:fld id="{2C622F11-7FB2-4CAB-A975-5BF1F73FEA7A}" type="slidenum">
              <a:rPr lang="en-BM" smtClean="0"/>
              <a:t>‹#›</a:t>
            </a:fld>
            <a:endParaRPr lang="en-BM"/>
          </a:p>
        </p:txBody>
      </p:sp>
    </p:spTree>
    <p:extLst>
      <p:ext uri="{BB962C8B-B14F-4D97-AF65-F5344CB8AC3E}">
        <p14:creationId xmlns:p14="http://schemas.microsoft.com/office/powerpoint/2010/main" val="3136798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55A735-DD46-46B4-AD34-4EA11570ECBC}"/>
              </a:ext>
            </a:extLst>
          </p:cNvPr>
          <p:cNvSpPr>
            <a:spLocks noGrp="1"/>
          </p:cNvSpPr>
          <p:nvPr>
            <p:ph type="dt" sz="half" idx="10"/>
          </p:nvPr>
        </p:nvSpPr>
        <p:spPr/>
        <p:txBody>
          <a:bodyPr/>
          <a:lstStyle/>
          <a:p>
            <a:fld id="{40C7BBD0-B510-494C-AF5B-0BB76560BB6A}" type="datetimeFigureOut">
              <a:rPr lang="en-BM" smtClean="0"/>
              <a:t>28 Dec 2020</a:t>
            </a:fld>
            <a:endParaRPr lang="en-BM"/>
          </a:p>
        </p:txBody>
      </p:sp>
      <p:sp>
        <p:nvSpPr>
          <p:cNvPr id="3" name="Footer Placeholder 2">
            <a:extLst>
              <a:ext uri="{FF2B5EF4-FFF2-40B4-BE49-F238E27FC236}">
                <a16:creationId xmlns:a16="http://schemas.microsoft.com/office/drawing/2014/main" id="{7644E966-37D3-41EF-B1FC-C1CDA5248DDB}"/>
              </a:ext>
            </a:extLst>
          </p:cNvPr>
          <p:cNvSpPr>
            <a:spLocks noGrp="1"/>
          </p:cNvSpPr>
          <p:nvPr>
            <p:ph type="ftr" sz="quarter" idx="11"/>
          </p:nvPr>
        </p:nvSpPr>
        <p:spPr/>
        <p:txBody>
          <a:bodyPr/>
          <a:lstStyle/>
          <a:p>
            <a:endParaRPr lang="en-BM"/>
          </a:p>
        </p:txBody>
      </p:sp>
      <p:sp>
        <p:nvSpPr>
          <p:cNvPr id="4" name="Slide Number Placeholder 3">
            <a:extLst>
              <a:ext uri="{FF2B5EF4-FFF2-40B4-BE49-F238E27FC236}">
                <a16:creationId xmlns:a16="http://schemas.microsoft.com/office/drawing/2014/main" id="{9294EB90-063F-4140-9AB8-211C3D6DFE62}"/>
              </a:ext>
            </a:extLst>
          </p:cNvPr>
          <p:cNvSpPr>
            <a:spLocks noGrp="1"/>
          </p:cNvSpPr>
          <p:nvPr>
            <p:ph type="sldNum" sz="quarter" idx="12"/>
          </p:nvPr>
        </p:nvSpPr>
        <p:spPr/>
        <p:txBody>
          <a:bodyPr/>
          <a:lstStyle/>
          <a:p>
            <a:fld id="{2C622F11-7FB2-4CAB-A975-5BF1F73FEA7A}" type="slidenum">
              <a:rPr lang="en-BM" smtClean="0"/>
              <a:t>‹#›</a:t>
            </a:fld>
            <a:endParaRPr lang="en-BM"/>
          </a:p>
        </p:txBody>
      </p:sp>
    </p:spTree>
    <p:extLst>
      <p:ext uri="{BB962C8B-B14F-4D97-AF65-F5344CB8AC3E}">
        <p14:creationId xmlns:p14="http://schemas.microsoft.com/office/powerpoint/2010/main" val="1383103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67335-9D61-4E99-8EA7-E0FAD22030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BM"/>
          </a:p>
        </p:txBody>
      </p:sp>
      <p:sp>
        <p:nvSpPr>
          <p:cNvPr id="3" name="Content Placeholder 2">
            <a:extLst>
              <a:ext uri="{FF2B5EF4-FFF2-40B4-BE49-F238E27FC236}">
                <a16:creationId xmlns:a16="http://schemas.microsoft.com/office/drawing/2014/main" id="{021DBEEE-8B2E-456F-B7A9-D8BFC24350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M"/>
          </a:p>
        </p:txBody>
      </p:sp>
      <p:sp>
        <p:nvSpPr>
          <p:cNvPr id="4" name="Text Placeholder 3">
            <a:extLst>
              <a:ext uri="{FF2B5EF4-FFF2-40B4-BE49-F238E27FC236}">
                <a16:creationId xmlns:a16="http://schemas.microsoft.com/office/drawing/2014/main" id="{C10A0043-5636-4E7F-A046-7FCB81329DE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ED608A-2730-4D3A-94FE-6E34A2B12DC3}"/>
              </a:ext>
            </a:extLst>
          </p:cNvPr>
          <p:cNvSpPr>
            <a:spLocks noGrp="1"/>
          </p:cNvSpPr>
          <p:nvPr>
            <p:ph type="dt" sz="half" idx="10"/>
          </p:nvPr>
        </p:nvSpPr>
        <p:spPr/>
        <p:txBody>
          <a:bodyPr/>
          <a:lstStyle/>
          <a:p>
            <a:fld id="{40C7BBD0-B510-494C-AF5B-0BB76560BB6A}" type="datetimeFigureOut">
              <a:rPr lang="en-BM" smtClean="0"/>
              <a:t>28 Dec 2020</a:t>
            </a:fld>
            <a:endParaRPr lang="en-BM"/>
          </a:p>
        </p:txBody>
      </p:sp>
      <p:sp>
        <p:nvSpPr>
          <p:cNvPr id="6" name="Footer Placeholder 5">
            <a:extLst>
              <a:ext uri="{FF2B5EF4-FFF2-40B4-BE49-F238E27FC236}">
                <a16:creationId xmlns:a16="http://schemas.microsoft.com/office/drawing/2014/main" id="{D92FBF3F-62FE-48EA-9536-62C172147FBB}"/>
              </a:ext>
            </a:extLst>
          </p:cNvPr>
          <p:cNvSpPr>
            <a:spLocks noGrp="1"/>
          </p:cNvSpPr>
          <p:nvPr>
            <p:ph type="ftr" sz="quarter" idx="11"/>
          </p:nvPr>
        </p:nvSpPr>
        <p:spPr/>
        <p:txBody>
          <a:bodyPr/>
          <a:lstStyle/>
          <a:p>
            <a:endParaRPr lang="en-BM"/>
          </a:p>
        </p:txBody>
      </p:sp>
      <p:sp>
        <p:nvSpPr>
          <p:cNvPr id="7" name="Slide Number Placeholder 6">
            <a:extLst>
              <a:ext uri="{FF2B5EF4-FFF2-40B4-BE49-F238E27FC236}">
                <a16:creationId xmlns:a16="http://schemas.microsoft.com/office/drawing/2014/main" id="{4FE1C7C1-0A09-469F-ACB4-753E76741C6E}"/>
              </a:ext>
            </a:extLst>
          </p:cNvPr>
          <p:cNvSpPr>
            <a:spLocks noGrp="1"/>
          </p:cNvSpPr>
          <p:nvPr>
            <p:ph type="sldNum" sz="quarter" idx="12"/>
          </p:nvPr>
        </p:nvSpPr>
        <p:spPr/>
        <p:txBody>
          <a:bodyPr/>
          <a:lstStyle/>
          <a:p>
            <a:fld id="{2C622F11-7FB2-4CAB-A975-5BF1F73FEA7A}" type="slidenum">
              <a:rPr lang="en-BM" smtClean="0"/>
              <a:t>‹#›</a:t>
            </a:fld>
            <a:endParaRPr lang="en-BM"/>
          </a:p>
        </p:txBody>
      </p:sp>
    </p:spTree>
    <p:extLst>
      <p:ext uri="{BB962C8B-B14F-4D97-AF65-F5344CB8AC3E}">
        <p14:creationId xmlns:p14="http://schemas.microsoft.com/office/powerpoint/2010/main" val="26238152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70ECF-47F3-48A1-A17A-E7DD269578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BM"/>
          </a:p>
        </p:txBody>
      </p:sp>
      <p:sp>
        <p:nvSpPr>
          <p:cNvPr id="3" name="Picture Placeholder 2">
            <a:extLst>
              <a:ext uri="{FF2B5EF4-FFF2-40B4-BE49-F238E27FC236}">
                <a16:creationId xmlns:a16="http://schemas.microsoft.com/office/drawing/2014/main" id="{990B8978-F00C-4D17-B8A9-7FDFC2785A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BM"/>
          </a:p>
        </p:txBody>
      </p:sp>
      <p:sp>
        <p:nvSpPr>
          <p:cNvPr id="4" name="Text Placeholder 3">
            <a:extLst>
              <a:ext uri="{FF2B5EF4-FFF2-40B4-BE49-F238E27FC236}">
                <a16:creationId xmlns:a16="http://schemas.microsoft.com/office/drawing/2014/main" id="{8FEAEA1F-E76C-4512-8E09-7873B9850D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F90679-54FB-4778-BBBA-8C16F93B9EDB}"/>
              </a:ext>
            </a:extLst>
          </p:cNvPr>
          <p:cNvSpPr>
            <a:spLocks noGrp="1"/>
          </p:cNvSpPr>
          <p:nvPr>
            <p:ph type="dt" sz="half" idx="10"/>
          </p:nvPr>
        </p:nvSpPr>
        <p:spPr/>
        <p:txBody>
          <a:bodyPr/>
          <a:lstStyle/>
          <a:p>
            <a:fld id="{40C7BBD0-B510-494C-AF5B-0BB76560BB6A}" type="datetimeFigureOut">
              <a:rPr lang="en-BM" smtClean="0"/>
              <a:t>28 Dec 2020</a:t>
            </a:fld>
            <a:endParaRPr lang="en-BM"/>
          </a:p>
        </p:txBody>
      </p:sp>
      <p:sp>
        <p:nvSpPr>
          <p:cNvPr id="6" name="Footer Placeholder 5">
            <a:extLst>
              <a:ext uri="{FF2B5EF4-FFF2-40B4-BE49-F238E27FC236}">
                <a16:creationId xmlns:a16="http://schemas.microsoft.com/office/drawing/2014/main" id="{5BE7F98E-BE47-4241-852B-E9CE7DFF3746}"/>
              </a:ext>
            </a:extLst>
          </p:cNvPr>
          <p:cNvSpPr>
            <a:spLocks noGrp="1"/>
          </p:cNvSpPr>
          <p:nvPr>
            <p:ph type="ftr" sz="quarter" idx="11"/>
          </p:nvPr>
        </p:nvSpPr>
        <p:spPr/>
        <p:txBody>
          <a:bodyPr/>
          <a:lstStyle/>
          <a:p>
            <a:endParaRPr lang="en-BM"/>
          </a:p>
        </p:txBody>
      </p:sp>
      <p:sp>
        <p:nvSpPr>
          <p:cNvPr id="7" name="Slide Number Placeholder 6">
            <a:extLst>
              <a:ext uri="{FF2B5EF4-FFF2-40B4-BE49-F238E27FC236}">
                <a16:creationId xmlns:a16="http://schemas.microsoft.com/office/drawing/2014/main" id="{ECB01F96-3C99-4932-9B68-98D687434CB0}"/>
              </a:ext>
            </a:extLst>
          </p:cNvPr>
          <p:cNvSpPr>
            <a:spLocks noGrp="1"/>
          </p:cNvSpPr>
          <p:nvPr>
            <p:ph type="sldNum" sz="quarter" idx="12"/>
          </p:nvPr>
        </p:nvSpPr>
        <p:spPr/>
        <p:txBody>
          <a:bodyPr/>
          <a:lstStyle/>
          <a:p>
            <a:fld id="{2C622F11-7FB2-4CAB-A975-5BF1F73FEA7A}" type="slidenum">
              <a:rPr lang="en-BM" smtClean="0"/>
              <a:t>‹#›</a:t>
            </a:fld>
            <a:endParaRPr lang="en-BM"/>
          </a:p>
        </p:txBody>
      </p:sp>
    </p:spTree>
    <p:extLst>
      <p:ext uri="{BB962C8B-B14F-4D97-AF65-F5344CB8AC3E}">
        <p14:creationId xmlns:p14="http://schemas.microsoft.com/office/powerpoint/2010/main" val="1619965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7A71E95-B0D4-437A-9E99-DC0F2FDABD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BM"/>
          </a:p>
        </p:txBody>
      </p:sp>
      <p:sp>
        <p:nvSpPr>
          <p:cNvPr id="3" name="Text Placeholder 2">
            <a:extLst>
              <a:ext uri="{FF2B5EF4-FFF2-40B4-BE49-F238E27FC236}">
                <a16:creationId xmlns:a16="http://schemas.microsoft.com/office/drawing/2014/main" id="{8C979E4B-1405-49C5-9AF2-54B420B1D7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M"/>
          </a:p>
        </p:txBody>
      </p:sp>
      <p:sp>
        <p:nvSpPr>
          <p:cNvPr id="4" name="Date Placeholder 3">
            <a:extLst>
              <a:ext uri="{FF2B5EF4-FFF2-40B4-BE49-F238E27FC236}">
                <a16:creationId xmlns:a16="http://schemas.microsoft.com/office/drawing/2014/main" id="{54B4D711-686C-4FCF-9B77-6ECA7FD850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C7BBD0-B510-494C-AF5B-0BB76560BB6A}" type="datetimeFigureOut">
              <a:rPr lang="en-BM" smtClean="0"/>
              <a:t>28 Dec 2020</a:t>
            </a:fld>
            <a:endParaRPr lang="en-BM"/>
          </a:p>
        </p:txBody>
      </p:sp>
      <p:sp>
        <p:nvSpPr>
          <p:cNvPr id="5" name="Footer Placeholder 4">
            <a:extLst>
              <a:ext uri="{FF2B5EF4-FFF2-40B4-BE49-F238E27FC236}">
                <a16:creationId xmlns:a16="http://schemas.microsoft.com/office/drawing/2014/main" id="{8E3A621A-9031-4B44-9ED2-820C5435D5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BM"/>
          </a:p>
        </p:txBody>
      </p:sp>
      <p:sp>
        <p:nvSpPr>
          <p:cNvPr id="6" name="Slide Number Placeholder 5">
            <a:extLst>
              <a:ext uri="{FF2B5EF4-FFF2-40B4-BE49-F238E27FC236}">
                <a16:creationId xmlns:a16="http://schemas.microsoft.com/office/drawing/2014/main" id="{34477DB5-9327-48C0-AA70-01BF9E7B30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622F11-7FB2-4CAB-A975-5BF1F73FEA7A}" type="slidenum">
              <a:rPr lang="en-BM" smtClean="0"/>
              <a:t>‹#›</a:t>
            </a:fld>
            <a:endParaRPr lang="en-BM"/>
          </a:p>
        </p:txBody>
      </p:sp>
    </p:spTree>
    <p:extLst>
      <p:ext uri="{BB962C8B-B14F-4D97-AF65-F5344CB8AC3E}">
        <p14:creationId xmlns:p14="http://schemas.microsoft.com/office/powerpoint/2010/main" val="160828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BM"/>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descr="A picture containing water, water sport, swimming, ocean floor&#10;&#10;Description automatically generated">
            <a:extLst>
              <a:ext uri="{FF2B5EF4-FFF2-40B4-BE49-F238E27FC236}">
                <a16:creationId xmlns:a16="http://schemas.microsoft.com/office/drawing/2014/main" id="{57A8DA3E-82CF-47A3-AE58-4E0906713861}"/>
              </a:ext>
            </a:extLst>
          </p:cNvPr>
          <p:cNvPicPr>
            <a:picLocks noChangeAspect="1"/>
          </p:cNvPicPr>
          <p:nvPr/>
        </p:nvPicPr>
        <p:blipFill rotWithShape="1">
          <a:blip r:embed="rId2">
            <a:extLst>
              <a:ext uri="{28A0092B-C50C-407E-A947-70E740481C1C}">
                <a14:useLocalDpi xmlns:a14="http://schemas.microsoft.com/office/drawing/2010/main" val="0"/>
              </a:ext>
            </a:extLst>
          </a:blip>
          <a:srcRect l="14596" t="9091" r="43749"/>
          <a:stretch/>
        </p:blipFill>
        <p:spPr>
          <a:xfrm>
            <a:off x="3523488" y="10"/>
            <a:ext cx="8668512" cy="6857990"/>
          </a:xfrm>
          <a:prstGeom prst="rect">
            <a:avLst/>
          </a:prstGeom>
        </p:spPr>
      </p:pic>
      <p:sp>
        <p:nvSpPr>
          <p:cNvPr id="34" name="Rectangle 33">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9E622EC-1445-4F19-94F2-8081CE3AB601}"/>
              </a:ext>
            </a:extLst>
          </p:cNvPr>
          <p:cNvSpPr>
            <a:spLocks noGrp="1"/>
          </p:cNvSpPr>
          <p:nvPr>
            <p:ph type="ctrTitle"/>
          </p:nvPr>
        </p:nvSpPr>
        <p:spPr>
          <a:xfrm>
            <a:off x="477981" y="1122363"/>
            <a:ext cx="4023360" cy="3204134"/>
          </a:xfrm>
        </p:spPr>
        <p:txBody>
          <a:bodyPr vert="horz" lIns="91440" tIns="45720" rIns="91440" bIns="45720" rtlCol="0" anchor="b">
            <a:normAutofit/>
          </a:bodyPr>
          <a:lstStyle/>
          <a:p>
            <a:pPr algn="l"/>
            <a:r>
              <a:rPr lang="en-US" sz="4800" dirty="0"/>
              <a:t>Principles of Physics II</a:t>
            </a:r>
          </a:p>
        </p:txBody>
      </p:sp>
      <p:sp>
        <p:nvSpPr>
          <p:cNvPr id="3" name="Subtitle 2">
            <a:extLst>
              <a:ext uri="{FF2B5EF4-FFF2-40B4-BE49-F238E27FC236}">
                <a16:creationId xmlns:a16="http://schemas.microsoft.com/office/drawing/2014/main" id="{2E945A07-870A-4B18-B977-9095315B5F63}"/>
              </a:ext>
            </a:extLst>
          </p:cNvPr>
          <p:cNvSpPr>
            <a:spLocks noGrp="1"/>
          </p:cNvSpPr>
          <p:nvPr>
            <p:ph type="subTitle" idx="1"/>
          </p:nvPr>
        </p:nvSpPr>
        <p:spPr>
          <a:xfrm>
            <a:off x="477980" y="4872922"/>
            <a:ext cx="4023359" cy="1208141"/>
          </a:xfrm>
        </p:spPr>
        <p:txBody>
          <a:bodyPr vert="horz" lIns="91440" tIns="45720" rIns="91440" bIns="45720" rtlCol="0">
            <a:normAutofit/>
          </a:bodyPr>
          <a:lstStyle/>
          <a:p>
            <a:pPr algn="l"/>
            <a:r>
              <a:rPr lang="en-US" sz="2000" dirty="0"/>
              <a:t>1.1 – Density and Pressure</a:t>
            </a:r>
          </a:p>
        </p:txBody>
      </p:sp>
      <p:sp>
        <p:nvSpPr>
          <p:cNvPr id="36" name="Rectangle 3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8" name="Rectangle 3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4B72737F-82E6-46B7-A603-537BCA6528CC}"/>
              </a:ext>
            </a:extLst>
          </p:cNvPr>
          <p:cNvSpPr txBox="1"/>
          <p:nvPr/>
        </p:nvSpPr>
        <p:spPr>
          <a:xfrm>
            <a:off x="354066" y="543357"/>
            <a:ext cx="2575565" cy="369332"/>
          </a:xfrm>
          <a:prstGeom prst="rect">
            <a:avLst/>
          </a:prstGeom>
          <a:solidFill>
            <a:schemeClr val="bg1"/>
          </a:solidFill>
        </p:spPr>
        <p:txBody>
          <a:bodyPr wrap="square" rtlCol="0">
            <a:spAutoFit/>
          </a:bodyPr>
          <a:lstStyle/>
          <a:p>
            <a:pPr>
              <a:spcAft>
                <a:spcPts val="600"/>
              </a:spcAft>
            </a:pPr>
            <a:r>
              <a:rPr lang="en-US" dirty="0"/>
              <a:t>   BERMUDA COLLEGE</a:t>
            </a:r>
            <a:endParaRPr lang="en-BM"/>
          </a:p>
        </p:txBody>
      </p:sp>
    </p:spTree>
    <p:extLst>
      <p:ext uri="{BB962C8B-B14F-4D97-AF65-F5344CB8AC3E}">
        <p14:creationId xmlns:p14="http://schemas.microsoft.com/office/powerpoint/2010/main" val="58974056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advTm="112391"/>
    </mc:Choice>
    <mc:Fallback xmlns="">
      <p:transition spd="slow" advTm="11239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F11.01">
            <a:extLst>
              <a:ext uri="{FF2B5EF4-FFF2-40B4-BE49-F238E27FC236}">
                <a16:creationId xmlns:a16="http://schemas.microsoft.com/office/drawing/2014/main" id="{E702EE22-13FE-439E-B4D5-35628E0E7F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9894" y="1229009"/>
            <a:ext cx="4304675" cy="4955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65DEEEAD-616E-4776-8765-6E2D217B61C6}"/>
              </a:ext>
            </a:extLst>
          </p:cNvPr>
          <p:cNvSpPr txBox="1"/>
          <p:nvPr/>
        </p:nvSpPr>
        <p:spPr>
          <a:xfrm>
            <a:off x="716279" y="245050"/>
            <a:ext cx="4685193" cy="707886"/>
          </a:xfrm>
          <a:prstGeom prst="rect">
            <a:avLst/>
          </a:prstGeom>
          <a:noFill/>
        </p:spPr>
        <p:txBody>
          <a:bodyPr wrap="none" rtlCol="0">
            <a:spAutoFit/>
          </a:bodyPr>
          <a:lstStyle/>
          <a:p>
            <a:r>
              <a:rPr lang="en-US" sz="4000" dirty="0"/>
              <a:t>Pressure due to gases</a:t>
            </a:r>
            <a:endParaRPr lang="en-BM" sz="4000" dirty="0"/>
          </a:p>
        </p:txBody>
      </p:sp>
    </p:spTree>
    <p:extLst>
      <p:ext uri="{BB962C8B-B14F-4D97-AF65-F5344CB8AC3E}">
        <p14:creationId xmlns:p14="http://schemas.microsoft.com/office/powerpoint/2010/main" val="3071661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34697-03D2-490F-8C32-EA97668FAC65}"/>
              </a:ext>
            </a:extLst>
          </p:cNvPr>
          <p:cNvSpPr>
            <a:spLocks noGrp="1"/>
          </p:cNvSpPr>
          <p:nvPr>
            <p:ph type="title"/>
          </p:nvPr>
        </p:nvSpPr>
        <p:spPr/>
        <p:txBody>
          <a:bodyPr/>
          <a:lstStyle/>
          <a:p>
            <a:r>
              <a:rPr lang="en-US" b="1" dirty="0">
                <a:solidFill>
                  <a:schemeClr val="bg1"/>
                </a:solidFill>
              </a:rPr>
              <a:t>Examples</a:t>
            </a:r>
            <a:endParaRPr lang="en-BM" b="1" dirty="0">
              <a:solidFill>
                <a:schemeClr val="bg1"/>
              </a:solidFill>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EE91266E-C8AC-4C5A-BB03-A6A09E7FCC7F}"/>
                  </a:ext>
                </a:extLst>
              </p:cNvPr>
              <p:cNvSpPr>
                <a:spLocks noGrp="1"/>
              </p:cNvSpPr>
              <p:nvPr>
                <p:ph idx="1"/>
              </p:nvPr>
            </p:nvSpPr>
            <p:spPr/>
            <p:txBody>
              <a:bodyPr/>
              <a:lstStyle/>
              <a:p>
                <a:pPr marL="0" indent="0">
                  <a:lnSpc>
                    <a:spcPct val="150000"/>
                  </a:lnSpc>
                  <a:buNone/>
                </a:pPr>
                <a:r>
                  <a:rPr lang="en-US" dirty="0">
                    <a:solidFill>
                      <a:schemeClr val="bg1"/>
                    </a:solidFill>
                  </a:rPr>
                  <a:t>Air has a density of </a:t>
                </a:r>
                <a14:m>
                  <m:oMath xmlns:m="http://schemas.openxmlformats.org/officeDocument/2006/math">
                    <m:r>
                      <a:rPr lang="en-US" b="0" i="1" smtClean="0">
                        <a:solidFill>
                          <a:schemeClr val="bg1"/>
                        </a:solidFill>
                        <a:latin typeface="Cambria Math" panose="02040503050406030204" pitchFamily="18" charset="0"/>
                      </a:rPr>
                      <m:t>1.29 </m:t>
                    </m:r>
                    <m:r>
                      <m:rPr>
                        <m:nor/>
                      </m:rPr>
                      <a:rPr lang="en-US" b="0" i="0" smtClean="0">
                        <a:solidFill>
                          <a:schemeClr val="bg1"/>
                        </a:solidFill>
                        <a:latin typeface="Cambria Math" panose="02040503050406030204" pitchFamily="18" charset="0"/>
                      </a:rPr>
                      <m:t>kg</m:t>
                    </m:r>
                    <m:r>
                      <m:rPr>
                        <m:nor/>
                      </m:rPr>
                      <a:rPr lang="en-US" b="0" i="0" smtClean="0">
                        <a:solidFill>
                          <a:schemeClr val="bg1"/>
                        </a:solidFill>
                        <a:latin typeface="Cambria Math" panose="02040503050406030204" pitchFamily="18" charset="0"/>
                      </a:rPr>
                      <m:t>/</m:t>
                    </m:r>
                    <m:sSup>
                      <m:sSupPr>
                        <m:ctrlPr>
                          <a:rPr lang="en-US" b="0" i="1" smtClean="0">
                            <a:solidFill>
                              <a:schemeClr val="bg1"/>
                            </a:solidFill>
                            <a:latin typeface="Cambria Math" panose="02040503050406030204" pitchFamily="18" charset="0"/>
                          </a:rPr>
                        </m:ctrlPr>
                      </m:sSupPr>
                      <m:e>
                        <m:r>
                          <m:rPr>
                            <m:nor/>
                          </m:rPr>
                          <a:rPr lang="en-US" b="0" i="0" smtClean="0">
                            <a:solidFill>
                              <a:schemeClr val="bg1"/>
                            </a:solidFill>
                            <a:latin typeface="Cambria Math" panose="02040503050406030204" pitchFamily="18" charset="0"/>
                          </a:rPr>
                          <m:t>m</m:t>
                        </m:r>
                      </m:e>
                      <m:sup>
                        <m:r>
                          <a:rPr lang="en-US" b="0" i="1" smtClean="0">
                            <a:solidFill>
                              <a:schemeClr val="bg1"/>
                            </a:solidFill>
                            <a:latin typeface="Cambria Math" panose="02040503050406030204" pitchFamily="18" charset="0"/>
                          </a:rPr>
                          <m:t>3</m:t>
                        </m:r>
                      </m:sup>
                    </m:sSup>
                  </m:oMath>
                </a14:m>
                <a:r>
                  <a:rPr lang="en-US" dirty="0">
                    <a:solidFill>
                      <a:schemeClr val="bg1"/>
                    </a:solidFill>
                  </a:rPr>
                  <a:t>under standard conditions.  What is the mass of air in a room with dimensions </a:t>
                </a:r>
                <a14:m>
                  <m:oMath xmlns:m="http://schemas.openxmlformats.org/officeDocument/2006/math">
                    <m:r>
                      <a:rPr lang="en-US" b="0" i="1" smtClean="0">
                        <a:solidFill>
                          <a:schemeClr val="bg1"/>
                        </a:solidFill>
                        <a:latin typeface="Cambria Math" panose="02040503050406030204" pitchFamily="18" charset="0"/>
                      </a:rPr>
                      <m:t>10 </m:t>
                    </m:r>
                    <m:r>
                      <m:rPr>
                        <m:nor/>
                      </m:rPr>
                      <a:rPr lang="en-US" b="0" i="0" smtClean="0">
                        <a:solidFill>
                          <a:schemeClr val="bg1"/>
                        </a:solidFill>
                        <a:latin typeface="Cambria Math" panose="02040503050406030204" pitchFamily="18" charset="0"/>
                      </a:rPr>
                      <m:t>m</m:t>
                    </m:r>
                    <m:r>
                      <m:rPr>
                        <m:nor/>
                      </m:rPr>
                      <a:rPr lang="en-US" b="0" i="0" smtClean="0">
                        <a:solidFill>
                          <a:schemeClr val="bg1"/>
                        </a:solidFill>
                        <a:latin typeface="Cambria Math" panose="02040503050406030204" pitchFamily="18" charset="0"/>
                      </a:rPr>
                      <m:t> </m:t>
                    </m:r>
                    <m:r>
                      <a:rPr lang="en-US" b="0" i="1" smtClean="0">
                        <a:solidFill>
                          <a:schemeClr val="bg1"/>
                        </a:solidFill>
                        <a:latin typeface="Cambria Math" panose="02040503050406030204" pitchFamily="18" charset="0"/>
                        <a:ea typeface="Cambria Math" panose="02040503050406030204" pitchFamily="18" charset="0"/>
                      </a:rPr>
                      <m:t>×8 </m:t>
                    </m:r>
                    <m:r>
                      <m:rPr>
                        <m:nor/>
                      </m:rPr>
                      <a:rPr lang="en-US" b="0" i="0" smtClean="0">
                        <a:solidFill>
                          <a:schemeClr val="bg1"/>
                        </a:solidFill>
                        <a:latin typeface="Cambria Math" panose="02040503050406030204" pitchFamily="18" charset="0"/>
                        <a:ea typeface="Cambria Math" panose="02040503050406030204" pitchFamily="18" charset="0"/>
                      </a:rPr>
                      <m:t>m</m:t>
                    </m:r>
                    <m:r>
                      <a:rPr lang="en-US" b="0" i="1" smtClean="0">
                        <a:solidFill>
                          <a:schemeClr val="bg1"/>
                        </a:solidFill>
                        <a:latin typeface="Cambria Math" panose="02040503050406030204" pitchFamily="18" charset="0"/>
                        <a:ea typeface="Cambria Math" panose="02040503050406030204" pitchFamily="18" charset="0"/>
                      </a:rPr>
                      <m:t>×3 </m:t>
                    </m:r>
                    <m:r>
                      <m:rPr>
                        <m:nor/>
                      </m:rPr>
                      <a:rPr lang="en-US" b="0" i="0" smtClean="0">
                        <a:solidFill>
                          <a:schemeClr val="bg1"/>
                        </a:solidFill>
                        <a:latin typeface="Cambria Math" panose="02040503050406030204" pitchFamily="18" charset="0"/>
                        <a:ea typeface="Cambria Math" panose="02040503050406030204" pitchFamily="18" charset="0"/>
                      </a:rPr>
                      <m:t>m</m:t>
                    </m:r>
                  </m:oMath>
                </a14:m>
                <a:r>
                  <a:rPr lang="en-US" dirty="0">
                    <a:solidFill>
                      <a:schemeClr val="bg1"/>
                    </a:solidFill>
                  </a:rPr>
                  <a:t>?</a:t>
                </a:r>
                <a:endParaRPr lang="en-BM" dirty="0">
                  <a:solidFill>
                    <a:schemeClr val="bg1"/>
                  </a:solidFill>
                </a:endParaRPr>
              </a:p>
            </p:txBody>
          </p:sp>
        </mc:Choice>
        <mc:Fallback xmlns="">
          <p:sp>
            <p:nvSpPr>
              <p:cNvPr id="3" name="Content Placeholder 2">
                <a:extLst>
                  <a:ext uri="{FF2B5EF4-FFF2-40B4-BE49-F238E27FC236}">
                    <a16:creationId xmlns:a16="http://schemas.microsoft.com/office/drawing/2014/main" id="{EE91266E-C8AC-4C5A-BB03-A6A09E7FCC7F}"/>
                  </a:ext>
                </a:extLst>
              </p:cNvPr>
              <p:cNvSpPr>
                <a:spLocks noGrp="1" noRot="1" noChangeAspect="1" noMove="1" noResize="1" noEditPoints="1" noAdjustHandles="1" noChangeArrowheads="1" noChangeShapeType="1" noTextEdit="1"/>
              </p:cNvSpPr>
              <p:nvPr>
                <p:ph idx="1"/>
              </p:nvPr>
            </p:nvSpPr>
            <p:spPr>
              <a:blipFill>
                <a:blip r:embed="rId2"/>
                <a:stretch>
                  <a:fillRect l="-1217" r="-1333"/>
                </a:stretch>
              </a:blipFill>
            </p:spPr>
            <p:txBody>
              <a:bodyPr/>
              <a:lstStyle/>
              <a:p>
                <a:r>
                  <a:rPr lang="en-BM">
                    <a:noFill/>
                  </a:rPr>
                  <a:t> </a:t>
                </a:r>
              </a:p>
            </p:txBody>
          </p:sp>
        </mc:Fallback>
      </mc:AlternateContent>
    </p:spTree>
    <p:extLst>
      <p:ext uri="{BB962C8B-B14F-4D97-AF65-F5344CB8AC3E}">
        <p14:creationId xmlns:p14="http://schemas.microsoft.com/office/powerpoint/2010/main" val="13979420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018F650C-378B-4E11-8D92-5F3573F5C99F}"/>
                  </a:ext>
                </a:extLst>
              </p:cNvPr>
              <p:cNvSpPr>
                <a:spLocks noGrp="1"/>
              </p:cNvSpPr>
              <p:nvPr>
                <p:ph idx="1"/>
              </p:nvPr>
            </p:nvSpPr>
            <p:spPr>
              <a:xfrm>
                <a:off x="838200" y="781049"/>
                <a:ext cx="10515600" cy="5395913"/>
              </a:xfrm>
            </p:spPr>
            <p:txBody>
              <a:bodyPr/>
              <a:lstStyle/>
              <a:p>
                <a:pPr marL="0" indent="0">
                  <a:buNone/>
                </a:pPr>
                <a14:m>
                  <m:oMath xmlns:m="http://schemas.openxmlformats.org/officeDocument/2006/math">
                    <m:r>
                      <a:rPr lang="en-US" b="0" i="1" smtClean="0">
                        <a:solidFill>
                          <a:schemeClr val="bg1"/>
                        </a:solidFill>
                        <a:latin typeface="Cambria Math" panose="02040503050406030204" pitchFamily="18" charset="0"/>
                      </a:rPr>
                      <m:t>80 </m:t>
                    </m:r>
                    <m:r>
                      <m:rPr>
                        <m:nor/>
                      </m:rPr>
                      <a:rPr lang="en-US" b="0" i="0" smtClean="0">
                        <a:solidFill>
                          <a:schemeClr val="bg1"/>
                        </a:solidFill>
                        <a:latin typeface="Cambria Math" panose="02040503050406030204" pitchFamily="18" charset="0"/>
                      </a:rPr>
                      <m:t>mL</m:t>
                    </m:r>
                  </m:oMath>
                </a14:m>
                <a:r>
                  <a:rPr lang="en-US" dirty="0">
                    <a:solidFill>
                      <a:schemeClr val="bg1"/>
                    </a:solidFill>
                  </a:rPr>
                  <a:t> of ethanol has a mass of </a:t>
                </a:r>
                <a14:m>
                  <m:oMath xmlns:m="http://schemas.openxmlformats.org/officeDocument/2006/math">
                    <m:r>
                      <a:rPr lang="en-US" b="0" i="1" smtClean="0">
                        <a:solidFill>
                          <a:schemeClr val="bg1"/>
                        </a:solidFill>
                        <a:latin typeface="Cambria Math" panose="02040503050406030204" pitchFamily="18" charset="0"/>
                      </a:rPr>
                      <m:t>63.3 </m:t>
                    </m:r>
                    <m:r>
                      <m:rPr>
                        <m:nor/>
                      </m:rPr>
                      <a:rPr lang="en-US" b="0" i="0" smtClean="0">
                        <a:solidFill>
                          <a:schemeClr val="bg1"/>
                        </a:solidFill>
                        <a:latin typeface="Cambria Math" panose="02040503050406030204" pitchFamily="18" charset="0"/>
                      </a:rPr>
                      <m:t>g</m:t>
                    </m:r>
                  </m:oMath>
                </a14:m>
                <a:r>
                  <a:rPr lang="en-US" dirty="0">
                    <a:solidFill>
                      <a:schemeClr val="bg1"/>
                    </a:solidFill>
                  </a:rPr>
                  <a:t>.  What is its density? </a:t>
                </a:r>
                <a:endParaRPr lang="en-BM" dirty="0">
                  <a:solidFill>
                    <a:schemeClr val="bg1"/>
                  </a:solidFill>
                </a:endParaRPr>
              </a:p>
            </p:txBody>
          </p:sp>
        </mc:Choice>
        <mc:Fallback xmlns="">
          <p:sp>
            <p:nvSpPr>
              <p:cNvPr id="3" name="Content Placeholder 2">
                <a:extLst>
                  <a:ext uri="{FF2B5EF4-FFF2-40B4-BE49-F238E27FC236}">
                    <a16:creationId xmlns:a16="http://schemas.microsoft.com/office/drawing/2014/main" id="{018F650C-378B-4E11-8D92-5F3573F5C99F}"/>
                  </a:ext>
                </a:extLst>
              </p:cNvPr>
              <p:cNvSpPr>
                <a:spLocks noGrp="1" noRot="1" noChangeAspect="1" noMove="1" noResize="1" noEditPoints="1" noAdjustHandles="1" noChangeArrowheads="1" noChangeShapeType="1" noTextEdit="1"/>
              </p:cNvSpPr>
              <p:nvPr>
                <p:ph idx="1"/>
              </p:nvPr>
            </p:nvSpPr>
            <p:spPr>
              <a:xfrm>
                <a:off x="838200" y="781049"/>
                <a:ext cx="10515600" cy="5395913"/>
              </a:xfrm>
              <a:blipFill>
                <a:blip r:embed="rId2"/>
                <a:stretch>
                  <a:fillRect t="-1808"/>
                </a:stretch>
              </a:blipFill>
            </p:spPr>
            <p:txBody>
              <a:bodyPr/>
              <a:lstStyle/>
              <a:p>
                <a:r>
                  <a:rPr lang="en-BM">
                    <a:noFill/>
                  </a:rPr>
                  <a:t> </a:t>
                </a:r>
              </a:p>
            </p:txBody>
          </p:sp>
        </mc:Fallback>
      </mc:AlternateContent>
    </p:spTree>
    <p:extLst>
      <p:ext uri="{BB962C8B-B14F-4D97-AF65-F5344CB8AC3E}">
        <p14:creationId xmlns:p14="http://schemas.microsoft.com/office/powerpoint/2010/main" val="1699636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8F650C-378B-4E11-8D92-5F3573F5C99F}"/>
              </a:ext>
            </a:extLst>
          </p:cNvPr>
          <p:cNvSpPr>
            <a:spLocks noGrp="1"/>
          </p:cNvSpPr>
          <p:nvPr>
            <p:ph idx="1"/>
          </p:nvPr>
        </p:nvSpPr>
        <p:spPr>
          <a:xfrm>
            <a:off x="510857" y="457199"/>
            <a:ext cx="8805863" cy="5395913"/>
          </a:xfrm>
        </p:spPr>
        <p:txBody>
          <a:bodyPr/>
          <a:lstStyle/>
          <a:p>
            <a:pPr marL="0" indent="0">
              <a:lnSpc>
                <a:spcPct val="150000"/>
              </a:lnSpc>
              <a:buNone/>
            </a:pPr>
            <a:r>
              <a:rPr lang="en-US" dirty="0">
                <a:solidFill>
                  <a:schemeClr val="bg1"/>
                </a:solidFill>
                <a:latin typeface="Open Sans" panose="020B0606030504020204" pitchFamily="34" charset="0"/>
                <a:ea typeface="Open Sans" panose="020B0606030504020204" pitchFamily="34" charset="0"/>
                <a:cs typeface="Open Sans" panose="020B0606030504020204" pitchFamily="34" charset="0"/>
              </a:rPr>
              <a:t>A bar of gold measures 0.15 m x 0.050 m x 0.050 m. How many gallons of water have the same mass as this bar? 1 gal = 3.785 </a:t>
            </a:r>
            <a:r>
              <a:rPr lang="en-US" dirty="0">
                <a:solidFill>
                  <a:schemeClr val="bg1"/>
                </a:solidFill>
                <a:latin typeface="Open Sans" panose="020B0606030504020204" pitchFamily="34" charset="0"/>
                <a:ea typeface="Open Sans" panose="020B0606030504020204" pitchFamily="34" charset="0"/>
                <a:cs typeface="Open Sans" panose="020B0606030504020204" pitchFamily="34" charset="0"/>
                <a:sym typeface="Symbol" pitchFamily="18" charset="2"/>
              </a:rPr>
              <a:t></a:t>
            </a:r>
            <a:r>
              <a:rPr lang="en-US" dirty="0">
                <a:solidFill>
                  <a:schemeClr val="bg1"/>
                </a:solidFill>
                <a:latin typeface="Open Sans" panose="020B0606030504020204" pitchFamily="34" charset="0"/>
                <a:ea typeface="Open Sans" panose="020B0606030504020204" pitchFamily="34" charset="0"/>
                <a:cs typeface="Open Sans" panose="020B0606030504020204" pitchFamily="34" charset="0"/>
              </a:rPr>
              <a:t> 10</a:t>
            </a:r>
            <a:r>
              <a:rPr lang="en-US"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–3</a:t>
            </a:r>
            <a:r>
              <a:rPr lang="en-US" dirty="0">
                <a:solidFill>
                  <a:schemeClr val="bg1"/>
                </a:solidFill>
                <a:latin typeface="Open Sans" panose="020B0606030504020204" pitchFamily="34" charset="0"/>
                <a:ea typeface="Open Sans" panose="020B0606030504020204" pitchFamily="34" charset="0"/>
                <a:cs typeface="Open Sans" panose="020B0606030504020204" pitchFamily="34" charset="0"/>
              </a:rPr>
              <a:t> m</a:t>
            </a:r>
            <a:r>
              <a:rPr lang="en-US" baseline="30000" dirty="0">
                <a:solidFill>
                  <a:schemeClr val="bg1"/>
                </a:solidFill>
                <a:latin typeface="Open Sans" panose="020B0606030504020204" pitchFamily="34" charset="0"/>
                <a:ea typeface="Open Sans" panose="020B0606030504020204" pitchFamily="34" charset="0"/>
                <a:cs typeface="Open Sans" panose="020B0606030504020204" pitchFamily="34" charset="0"/>
              </a:rPr>
              <a:t>3</a:t>
            </a:r>
          </a:p>
        </p:txBody>
      </p:sp>
      <p:pic>
        <p:nvPicPr>
          <p:cNvPr id="2050" name="Picture 2" descr="Fake Gold Bar Bullion Door Stop/Paperweight for Home Office Decoration:  Amazon.co.uk: DIY &amp; Tools">
            <a:extLst>
              <a:ext uri="{FF2B5EF4-FFF2-40B4-BE49-F238E27FC236}">
                <a16:creationId xmlns:a16="http://schemas.microsoft.com/office/drawing/2014/main" id="{FBFEB752-BB17-4E39-A040-283D2216FB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76187" y="4329113"/>
            <a:ext cx="2604956" cy="2071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7045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8F650C-378B-4E11-8D92-5F3573F5C99F}"/>
              </a:ext>
            </a:extLst>
          </p:cNvPr>
          <p:cNvSpPr>
            <a:spLocks noGrp="1"/>
          </p:cNvSpPr>
          <p:nvPr>
            <p:ph idx="1"/>
          </p:nvPr>
        </p:nvSpPr>
        <p:spPr>
          <a:xfrm>
            <a:off x="838200" y="781049"/>
            <a:ext cx="10515600" cy="5395913"/>
          </a:xfrm>
        </p:spPr>
        <p:txBody>
          <a:bodyPr>
            <a:normAutofit/>
          </a:bodyPr>
          <a:lstStyle/>
          <a:p>
            <a:pPr marL="0" indent="0">
              <a:lnSpc>
                <a:spcPct val="150000"/>
              </a:lnSpc>
              <a:buNone/>
            </a:pPr>
            <a:r>
              <a:rPr lang="en-US" sz="2000" dirty="0">
                <a:solidFill>
                  <a:schemeClr val="bg1"/>
                </a:solidFill>
                <a:latin typeface="Open Sans" panose="020B0606030504020204" pitchFamily="34" charset="0"/>
                <a:ea typeface="Open Sans" panose="020B0606030504020204" pitchFamily="34" charset="0"/>
                <a:cs typeface="Open Sans" panose="020B0606030504020204" pitchFamily="34" charset="0"/>
              </a:rPr>
              <a:t>A solid concrete block weighs 169 N and is resting on the ground. Its dimensions are 0.400 m x 0.200 m x 0.100 m. What is the smallest number of whole blocks that can be stacked so that their weight creates a pressure of at least two atmospheres on the ground beneath the first block?</a:t>
            </a:r>
            <a:endParaRPr lang="en-GB" sz="2000"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2" name="Rectangle 1">
            <a:extLst>
              <a:ext uri="{FF2B5EF4-FFF2-40B4-BE49-F238E27FC236}">
                <a16:creationId xmlns:a16="http://schemas.microsoft.com/office/drawing/2014/main" id="{1C89C924-714E-4B62-8DC2-3F937D28D593}"/>
              </a:ext>
            </a:extLst>
          </p:cNvPr>
          <p:cNvSpPr/>
          <p:nvPr/>
        </p:nvSpPr>
        <p:spPr>
          <a:xfrm>
            <a:off x="1117600" y="5415280"/>
            <a:ext cx="975360" cy="447040"/>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M"/>
          </a:p>
        </p:txBody>
      </p:sp>
      <p:sp>
        <p:nvSpPr>
          <p:cNvPr id="4" name="Rectangle 3">
            <a:extLst>
              <a:ext uri="{FF2B5EF4-FFF2-40B4-BE49-F238E27FC236}">
                <a16:creationId xmlns:a16="http://schemas.microsoft.com/office/drawing/2014/main" id="{146B8E94-74FD-4D20-86C2-7F2F87C4E139}"/>
              </a:ext>
            </a:extLst>
          </p:cNvPr>
          <p:cNvSpPr/>
          <p:nvPr/>
        </p:nvSpPr>
        <p:spPr>
          <a:xfrm>
            <a:off x="1117600" y="4333240"/>
            <a:ext cx="975360" cy="447040"/>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M"/>
          </a:p>
        </p:txBody>
      </p:sp>
      <p:sp>
        <p:nvSpPr>
          <p:cNvPr id="5" name="Rectangle 4">
            <a:extLst>
              <a:ext uri="{FF2B5EF4-FFF2-40B4-BE49-F238E27FC236}">
                <a16:creationId xmlns:a16="http://schemas.microsoft.com/office/drawing/2014/main" id="{E6B80666-7599-425E-BB39-21E13954DAD3}"/>
              </a:ext>
            </a:extLst>
          </p:cNvPr>
          <p:cNvSpPr/>
          <p:nvPr/>
        </p:nvSpPr>
        <p:spPr>
          <a:xfrm>
            <a:off x="1117600" y="3795078"/>
            <a:ext cx="975360" cy="447040"/>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M"/>
          </a:p>
        </p:txBody>
      </p:sp>
      <p:sp>
        <p:nvSpPr>
          <p:cNvPr id="6" name="Rectangle 5">
            <a:extLst>
              <a:ext uri="{FF2B5EF4-FFF2-40B4-BE49-F238E27FC236}">
                <a16:creationId xmlns:a16="http://schemas.microsoft.com/office/drawing/2014/main" id="{BA79A1ED-7C43-49F6-BF36-9F62B744090D}"/>
              </a:ext>
            </a:extLst>
          </p:cNvPr>
          <p:cNvSpPr/>
          <p:nvPr/>
        </p:nvSpPr>
        <p:spPr>
          <a:xfrm>
            <a:off x="1117600" y="4877118"/>
            <a:ext cx="975360" cy="447040"/>
          </a:xfrm>
          <a:prstGeom prst="rect">
            <a:avLst/>
          </a:prstGeom>
          <a:solidFill>
            <a:schemeClr val="bg1">
              <a:lumMod val="7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BM"/>
          </a:p>
        </p:txBody>
      </p:sp>
      <p:cxnSp>
        <p:nvCxnSpPr>
          <p:cNvPr id="8" name="Straight Connector 7">
            <a:extLst>
              <a:ext uri="{FF2B5EF4-FFF2-40B4-BE49-F238E27FC236}">
                <a16:creationId xmlns:a16="http://schemas.microsoft.com/office/drawing/2014/main" id="{B2507752-D6E7-4510-A19C-CED972652937}"/>
              </a:ext>
            </a:extLst>
          </p:cNvPr>
          <p:cNvCxnSpPr>
            <a:cxnSpLocks/>
          </p:cNvCxnSpPr>
          <p:nvPr/>
        </p:nvCxnSpPr>
        <p:spPr>
          <a:xfrm>
            <a:off x="487680" y="5933440"/>
            <a:ext cx="2255520" cy="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5354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79664-C0FE-4502-B784-CE9E0C0D3F51}"/>
              </a:ext>
            </a:extLst>
          </p:cNvPr>
          <p:cNvSpPr>
            <a:spLocks noGrp="1"/>
          </p:cNvSpPr>
          <p:nvPr>
            <p:ph type="title"/>
          </p:nvPr>
        </p:nvSpPr>
        <p:spPr/>
        <p:txBody>
          <a:bodyPr/>
          <a:lstStyle/>
          <a:p>
            <a:r>
              <a:rPr lang="en-US" dirty="0"/>
              <a:t>Density</a:t>
            </a:r>
            <a:endParaRPr lang="en-BM" dirty="0"/>
          </a:p>
        </p:txBody>
      </p:sp>
      <p:pic>
        <p:nvPicPr>
          <p:cNvPr id="4" name="Picture 2" descr="Density of Elements">
            <a:extLst>
              <a:ext uri="{FF2B5EF4-FFF2-40B4-BE49-F238E27FC236}">
                <a16:creationId xmlns:a16="http://schemas.microsoft.com/office/drawing/2014/main" id="{5B3EBFB4-392A-4714-92A5-A4E29FCD649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450" t="18780" r="14113" b="8822"/>
          <a:stretch/>
        </p:blipFill>
        <p:spPr bwMode="auto">
          <a:xfrm>
            <a:off x="838200" y="2219326"/>
            <a:ext cx="8743950" cy="435133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36948C50-1DBD-42BD-ABBF-8147A745B7C8}"/>
              </a:ext>
            </a:extLst>
          </p:cNvPr>
          <p:cNvSpPr>
            <a:spLocks noGrp="1"/>
          </p:cNvSpPr>
          <p:nvPr>
            <p:ph idx="1"/>
          </p:nvPr>
        </p:nvSpPr>
        <p:spPr>
          <a:xfrm>
            <a:off x="4057649" y="1495425"/>
            <a:ext cx="7048501" cy="2162175"/>
          </a:xfrm>
          <a:solidFill>
            <a:srgbClr val="FFFF00"/>
          </a:solidFill>
          <a:ln>
            <a:solidFill>
              <a:schemeClr val="tx1"/>
            </a:solidFill>
          </a:ln>
        </p:spPr>
        <p:txBody>
          <a:bodyPr>
            <a:normAutofit fontScale="70000" lnSpcReduction="20000"/>
          </a:bodyPr>
          <a:lstStyle/>
          <a:p>
            <a:pPr marL="0" indent="0">
              <a:buNone/>
            </a:pPr>
            <a:endParaRPr lang="en-US" dirty="0"/>
          </a:p>
          <a:p>
            <a:pPr marL="0" indent="0">
              <a:buNone/>
            </a:pPr>
            <a:r>
              <a:rPr lang="en-US" dirty="0"/>
              <a:t>How heavy something is for its size – i.e. its mass per unit volume.</a:t>
            </a:r>
          </a:p>
          <a:p>
            <a:pPr marL="0" indent="0">
              <a:buNone/>
            </a:pPr>
            <a:endParaRPr lang="en-US" dirty="0"/>
          </a:p>
          <a:p>
            <a:pPr marL="0" indent="0">
              <a:buNone/>
            </a:pPr>
            <a:r>
              <a:rPr lang="en-US" dirty="0"/>
              <a:t>Two factors affect the density of a material:</a:t>
            </a:r>
          </a:p>
          <a:p>
            <a:r>
              <a:rPr lang="en-US" dirty="0"/>
              <a:t>Molecular mass</a:t>
            </a:r>
          </a:p>
          <a:p>
            <a:r>
              <a:rPr lang="en-US" dirty="0"/>
              <a:t>How tightly packed the molecules are.</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977189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Ohaus® - CS200 - $99.38 - Affordablescales.com">
            <a:extLst>
              <a:ext uri="{FF2B5EF4-FFF2-40B4-BE49-F238E27FC236}">
                <a16:creationId xmlns:a16="http://schemas.microsoft.com/office/drawing/2014/main" id="{7365E7E3-FEDF-49CB-B897-D357068863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50968" y="1638768"/>
            <a:ext cx="2067139" cy="149936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E66E035-7D9F-4727-8684-3F4D78171AAD}"/>
              </a:ext>
            </a:extLst>
          </p:cNvPr>
          <p:cNvSpPr>
            <a:spLocks noGrp="1"/>
          </p:cNvSpPr>
          <p:nvPr>
            <p:ph type="title"/>
          </p:nvPr>
        </p:nvSpPr>
        <p:spPr/>
        <p:txBody>
          <a:bodyPr/>
          <a:lstStyle/>
          <a:p>
            <a:r>
              <a:rPr lang="en-US" dirty="0"/>
              <a:t>How to measure density in the lab</a:t>
            </a:r>
            <a:endParaRPr lang="en-BM" dirty="0"/>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4C794BDA-DB2E-4913-8408-FCCDEB87E93E}"/>
                  </a:ext>
                </a:extLst>
              </p:cNvPr>
              <p:cNvSpPr txBox="1"/>
              <p:nvPr/>
            </p:nvSpPr>
            <p:spPr>
              <a:xfrm>
                <a:off x="4581525" y="2849162"/>
                <a:ext cx="1671611" cy="115967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BM" sz="4400" i="1" smtClean="0">
                          <a:latin typeface="Cambria Math" panose="02040503050406030204" pitchFamily="18" charset="0"/>
                          <a:ea typeface="Cambria Math" panose="02040503050406030204" pitchFamily="18" charset="0"/>
                        </a:rPr>
                        <m:t>𝜌</m:t>
                      </m:r>
                      <m:r>
                        <a:rPr lang="en-US" sz="4400" b="0" i="1" smtClean="0">
                          <a:latin typeface="Cambria Math" panose="02040503050406030204" pitchFamily="18" charset="0"/>
                          <a:ea typeface="Cambria Math" panose="02040503050406030204" pitchFamily="18" charset="0"/>
                        </a:rPr>
                        <m:t>=</m:t>
                      </m:r>
                      <m:f>
                        <m:fPr>
                          <m:ctrlPr>
                            <a:rPr lang="en-US" sz="4400" b="0" i="1" smtClean="0">
                              <a:latin typeface="Cambria Math" panose="02040503050406030204" pitchFamily="18" charset="0"/>
                              <a:ea typeface="Cambria Math" panose="02040503050406030204" pitchFamily="18" charset="0"/>
                            </a:rPr>
                          </m:ctrlPr>
                        </m:fPr>
                        <m:num>
                          <m:r>
                            <a:rPr lang="en-US" sz="4400" b="0" i="1" smtClean="0">
                              <a:latin typeface="Cambria Math" panose="02040503050406030204" pitchFamily="18" charset="0"/>
                              <a:ea typeface="Cambria Math" panose="02040503050406030204" pitchFamily="18" charset="0"/>
                            </a:rPr>
                            <m:t>𝑚</m:t>
                          </m:r>
                        </m:num>
                        <m:den>
                          <m:r>
                            <a:rPr lang="en-US" sz="4400" b="0" i="1" smtClean="0">
                              <a:latin typeface="Cambria Math" panose="02040503050406030204" pitchFamily="18" charset="0"/>
                              <a:ea typeface="Cambria Math" panose="02040503050406030204" pitchFamily="18" charset="0"/>
                            </a:rPr>
                            <m:t>𝑉</m:t>
                          </m:r>
                        </m:den>
                      </m:f>
                    </m:oMath>
                  </m:oMathPara>
                </a14:m>
                <a:endParaRPr lang="en-BM" sz="4400" dirty="0"/>
              </a:p>
            </p:txBody>
          </p:sp>
        </mc:Choice>
        <mc:Fallback xmlns="">
          <p:sp>
            <p:nvSpPr>
              <p:cNvPr id="4" name="TextBox 3">
                <a:extLst>
                  <a:ext uri="{FF2B5EF4-FFF2-40B4-BE49-F238E27FC236}">
                    <a16:creationId xmlns:a16="http://schemas.microsoft.com/office/drawing/2014/main" id="{4C794BDA-DB2E-4913-8408-FCCDEB87E93E}"/>
                  </a:ext>
                </a:extLst>
              </p:cNvPr>
              <p:cNvSpPr txBox="1">
                <a:spLocks noRot="1" noChangeAspect="1" noMove="1" noResize="1" noEditPoints="1" noAdjustHandles="1" noChangeArrowheads="1" noChangeShapeType="1" noTextEdit="1"/>
              </p:cNvSpPr>
              <p:nvPr/>
            </p:nvSpPr>
            <p:spPr>
              <a:xfrm>
                <a:off x="4581525" y="2849162"/>
                <a:ext cx="1671611" cy="1159676"/>
              </a:xfrm>
              <a:prstGeom prst="rect">
                <a:avLst/>
              </a:prstGeom>
              <a:blipFill>
                <a:blip r:embed="rId3"/>
                <a:stretch>
                  <a:fillRect/>
                </a:stretch>
              </a:blipFill>
            </p:spPr>
            <p:txBody>
              <a:bodyPr/>
              <a:lstStyle/>
              <a:p>
                <a:r>
                  <a:rPr lang="en-BM">
                    <a:noFill/>
                  </a:rPr>
                  <a:t> </a:t>
                </a:r>
              </a:p>
            </p:txBody>
          </p:sp>
        </mc:Fallback>
      </mc:AlternateContent>
      <p:sp>
        <p:nvSpPr>
          <p:cNvPr id="5" name="TextBox 4">
            <a:extLst>
              <a:ext uri="{FF2B5EF4-FFF2-40B4-BE49-F238E27FC236}">
                <a16:creationId xmlns:a16="http://schemas.microsoft.com/office/drawing/2014/main" id="{D261A261-7943-49F3-9D91-1920C48335F3}"/>
              </a:ext>
            </a:extLst>
          </p:cNvPr>
          <p:cNvSpPr txBox="1"/>
          <p:nvPr/>
        </p:nvSpPr>
        <p:spPr>
          <a:xfrm>
            <a:off x="7178997" y="1921490"/>
            <a:ext cx="2257028" cy="369332"/>
          </a:xfrm>
          <a:prstGeom prst="rect">
            <a:avLst/>
          </a:prstGeom>
          <a:solidFill>
            <a:srgbClr val="FFFF00"/>
          </a:solidFill>
          <a:ln>
            <a:solidFill>
              <a:schemeClr val="tx1"/>
            </a:solidFill>
          </a:ln>
        </p:spPr>
        <p:txBody>
          <a:bodyPr wrap="none" rtlCol="0">
            <a:spAutoFit/>
          </a:bodyPr>
          <a:lstStyle/>
          <a:p>
            <a:r>
              <a:rPr lang="en-US" dirty="0"/>
              <a:t>Use a scale or balance</a:t>
            </a:r>
            <a:endParaRPr lang="en-BM" dirty="0"/>
          </a:p>
        </p:txBody>
      </p:sp>
      <p:sp>
        <p:nvSpPr>
          <p:cNvPr id="7" name="TextBox 6">
            <a:extLst>
              <a:ext uri="{FF2B5EF4-FFF2-40B4-BE49-F238E27FC236}">
                <a16:creationId xmlns:a16="http://schemas.microsoft.com/office/drawing/2014/main" id="{D054B200-B55D-458E-9AD7-E967D0648427}"/>
              </a:ext>
            </a:extLst>
          </p:cNvPr>
          <p:cNvSpPr txBox="1"/>
          <p:nvPr/>
        </p:nvSpPr>
        <p:spPr>
          <a:xfrm>
            <a:off x="7749928" y="3477994"/>
            <a:ext cx="3603872" cy="646331"/>
          </a:xfrm>
          <a:prstGeom prst="rect">
            <a:avLst/>
          </a:prstGeom>
          <a:solidFill>
            <a:srgbClr val="FFFF00"/>
          </a:solidFill>
          <a:ln>
            <a:solidFill>
              <a:schemeClr val="tx1"/>
            </a:solidFill>
          </a:ln>
        </p:spPr>
        <p:txBody>
          <a:bodyPr wrap="none" rtlCol="0">
            <a:spAutoFit/>
          </a:bodyPr>
          <a:lstStyle/>
          <a:p>
            <a:r>
              <a:rPr lang="en-US" dirty="0"/>
              <a:t>If a liquid – use a measuring cylinder</a:t>
            </a:r>
          </a:p>
          <a:p>
            <a:r>
              <a:rPr lang="en-US" dirty="0"/>
              <a:t>If a gas – use volume of container</a:t>
            </a:r>
            <a:endParaRPr lang="en-BM" dirty="0"/>
          </a:p>
        </p:txBody>
      </p:sp>
      <p:sp>
        <p:nvSpPr>
          <p:cNvPr id="8" name="TextBox 7">
            <a:extLst>
              <a:ext uri="{FF2B5EF4-FFF2-40B4-BE49-F238E27FC236}">
                <a16:creationId xmlns:a16="http://schemas.microsoft.com/office/drawing/2014/main" id="{934715A1-6218-40C8-8F30-B21B499D059D}"/>
              </a:ext>
            </a:extLst>
          </p:cNvPr>
          <p:cNvSpPr txBox="1"/>
          <p:nvPr/>
        </p:nvSpPr>
        <p:spPr>
          <a:xfrm>
            <a:off x="440191" y="5141422"/>
            <a:ext cx="4518096" cy="369332"/>
          </a:xfrm>
          <a:prstGeom prst="rect">
            <a:avLst/>
          </a:prstGeom>
          <a:solidFill>
            <a:srgbClr val="FFFF00"/>
          </a:solidFill>
          <a:ln>
            <a:solidFill>
              <a:schemeClr val="tx1"/>
            </a:solidFill>
          </a:ln>
        </p:spPr>
        <p:txBody>
          <a:bodyPr wrap="none" rtlCol="0">
            <a:spAutoFit/>
          </a:bodyPr>
          <a:lstStyle/>
          <a:p>
            <a:r>
              <a:rPr lang="en-US" dirty="0"/>
              <a:t>If an irregular shape – use water displacement</a:t>
            </a:r>
            <a:endParaRPr lang="en-BM" dirty="0"/>
          </a:p>
        </p:txBody>
      </p:sp>
      <p:cxnSp>
        <p:nvCxnSpPr>
          <p:cNvPr id="10" name="Straight Arrow Connector 9">
            <a:extLst>
              <a:ext uri="{FF2B5EF4-FFF2-40B4-BE49-F238E27FC236}">
                <a16:creationId xmlns:a16="http://schemas.microsoft.com/office/drawing/2014/main" id="{24F591B8-6525-49AA-9E70-4620D1672D5F}"/>
              </a:ext>
            </a:extLst>
          </p:cNvPr>
          <p:cNvCxnSpPr/>
          <p:nvPr/>
        </p:nvCxnSpPr>
        <p:spPr>
          <a:xfrm flipH="1">
            <a:off x="6381750" y="2290822"/>
            <a:ext cx="797247" cy="55834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C6463754-24DC-41A1-A7AA-BAF1C796C564}"/>
              </a:ext>
            </a:extLst>
          </p:cNvPr>
          <p:cNvCxnSpPr>
            <a:cxnSpLocks/>
            <a:stCxn id="6" idx="0"/>
          </p:cNvCxnSpPr>
          <p:nvPr/>
        </p:nvCxnSpPr>
        <p:spPr>
          <a:xfrm flipH="1" flipV="1">
            <a:off x="6096000" y="4008838"/>
            <a:ext cx="1503239" cy="183770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E8DD9B8-A5B9-404D-B4AD-BCB6EB04A7B6}"/>
              </a:ext>
            </a:extLst>
          </p:cNvPr>
          <p:cNvCxnSpPr>
            <a:cxnSpLocks/>
            <a:stCxn id="8" idx="0"/>
          </p:cNvCxnSpPr>
          <p:nvPr/>
        </p:nvCxnSpPr>
        <p:spPr>
          <a:xfrm flipV="1">
            <a:off x="2699239" y="3914775"/>
            <a:ext cx="2943247" cy="1226647"/>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BBB90D30-BD82-4275-9CBB-63827822091C}"/>
              </a:ext>
            </a:extLst>
          </p:cNvPr>
          <p:cNvCxnSpPr>
            <a:cxnSpLocks/>
            <a:stCxn id="7" idx="1"/>
          </p:cNvCxnSpPr>
          <p:nvPr/>
        </p:nvCxnSpPr>
        <p:spPr>
          <a:xfrm flipH="1">
            <a:off x="6253136" y="3801160"/>
            <a:ext cx="1496792" cy="1150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pic>
        <p:nvPicPr>
          <p:cNvPr id="22" name="Picture 21" descr="Diagram, engineering drawing&#10;&#10;Description automatically generated">
            <a:extLst>
              <a:ext uri="{FF2B5EF4-FFF2-40B4-BE49-F238E27FC236}">
                <a16:creationId xmlns:a16="http://schemas.microsoft.com/office/drawing/2014/main" id="{ED8D635D-A261-44B1-8B2B-37239CE89A79}"/>
              </a:ext>
            </a:extLst>
          </p:cNvPr>
          <p:cNvPicPr>
            <a:picLocks noChangeAspect="1"/>
          </p:cNvPicPr>
          <p:nvPr/>
        </p:nvPicPr>
        <p:blipFill rotWithShape="1">
          <a:blip r:embed="rId4">
            <a:extLst>
              <a:ext uri="{28A0092B-C50C-407E-A947-70E740481C1C}">
                <a14:useLocalDpi xmlns:a14="http://schemas.microsoft.com/office/drawing/2010/main" val="0"/>
              </a:ext>
            </a:extLst>
          </a:blip>
          <a:srcRect l="36816"/>
          <a:stretch/>
        </p:blipFill>
        <p:spPr>
          <a:xfrm>
            <a:off x="347428" y="1724916"/>
            <a:ext cx="3253606" cy="2899011"/>
          </a:xfrm>
          <a:prstGeom prst="rect">
            <a:avLst/>
          </a:prstGeom>
        </p:spPr>
      </p:pic>
      <p:pic>
        <p:nvPicPr>
          <p:cNvPr id="2050" name="Picture 2" descr="Volume of Sphere (formulas, worksheets, solutions, examples, videos)">
            <a:extLst>
              <a:ext uri="{FF2B5EF4-FFF2-40B4-BE49-F238E27FC236}">
                <a16:creationId xmlns:a16="http://schemas.microsoft.com/office/drawing/2014/main" id="{8DA51294-9AAF-4A2D-9EF8-52B447DFF20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489957" y="4585578"/>
            <a:ext cx="3295650" cy="131445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21A1DC3F-7521-4D65-9FE3-0D9044F50B1A}"/>
              </a:ext>
            </a:extLst>
          </p:cNvPr>
          <p:cNvSpPr txBox="1"/>
          <p:nvPr/>
        </p:nvSpPr>
        <p:spPr>
          <a:xfrm>
            <a:off x="6524625" y="5846544"/>
            <a:ext cx="2149228" cy="646331"/>
          </a:xfrm>
          <a:prstGeom prst="rect">
            <a:avLst/>
          </a:prstGeom>
          <a:solidFill>
            <a:srgbClr val="FFFF00"/>
          </a:solidFill>
          <a:ln>
            <a:solidFill>
              <a:schemeClr val="tx1"/>
            </a:solidFill>
          </a:ln>
        </p:spPr>
        <p:txBody>
          <a:bodyPr wrap="square" rtlCol="0">
            <a:spAutoFit/>
          </a:bodyPr>
          <a:lstStyle/>
          <a:p>
            <a:r>
              <a:rPr lang="en-US" dirty="0"/>
              <a:t>If a regular shape – use geometry</a:t>
            </a:r>
            <a:endParaRPr lang="en-BM" dirty="0"/>
          </a:p>
        </p:txBody>
      </p:sp>
    </p:spTree>
    <p:extLst>
      <p:ext uri="{BB962C8B-B14F-4D97-AF65-F5344CB8AC3E}">
        <p14:creationId xmlns:p14="http://schemas.microsoft.com/office/powerpoint/2010/main" val="3080178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9DD287-7795-41C3-AFE1-09D5BF0C3C87}"/>
              </a:ext>
            </a:extLst>
          </p:cNvPr>
          <p:cNvSpPr>
            <a:spLocks noGrp="1"/>
          </p:cNvSpPr>
          <p:nvPr>
            <p:ph type="title"/>
          </p:nvPr>
        </p:nvSpPr>
        <p:spPr/>
        <p:txBody>
          <a:bodyPr/>
          <a:lstStyle/>
          <a:p>
            <a:r>
              <a:rPr lang="en-US" dirty="0">
                <a:solidFill>
                  <a:srgbClr val="FFFF00"/>
                </a:solidFill>
              </a:rPr>
              <a:t>DEMO:  Cut to webcam demo </a:t>
            </a:r>
            <a:endParaRPr lang="en-BM" dirty="0">
              <a:solidFill>
                <a:srgbClr val="FFFF00"/>
              </a:solidFill>
            </a:endParaRPr>
          </a:p>
        </p:txBody>
      </p:sp>
      <p:sp>
        <p:nvSpPr>
          <p:cNvPr id="3" name="Content Placeholder 2">
            <a:extLst>
              <a:ext uri="{FF2B5EF4-FFF2-40B4-BE49-F238E27FC236}">
                <a16:creationId xmlns:a16="http://schemas.microsoft.com/office/drawing/2014/main" id="{34524AC4-4804-412F-B860-42AC877E66A0}"/>
              </a:ext>
            </a:extLst>
          </p:cNvPr>
          <p:cNvSpPr>
            <a:spLocks noGrp="1"/>
          </p:cNvSpPr>
          <p:nvPr>
            <p:ph idx="1"/>
          </p:nvPr>
        </p:nvSpPr>
        <p:spPr/>
        <p:txBody>
          <a:bodyPr/>
          <a:lstStyle/>
          <a:p>
            <a:pPr marL="0" indent="0">
              <a:buNone/>
            </a:pPr>
            <a:r>
              <a:rPr lang="en-US" dirty="0">
                <a:solidFill>
                  <a:srgbClr val="FFFF00"/>
                </a:solidFill>
              </a:rPr>
              <a:t>Comparing masses of cubes</a:t>
            </a:r>
          </a:p>
          <a:p>
            <a:pPr marL="0" indent="0">
              <a:buNone/>
            </a:pPr>
            <a:endParaRPr lang="en-US" dirty="0">
              <a:solidFill>
                <a:srgbClr val="FFFF00"/>
              </a:solidFill>
            </a:endParaRPr>
          </a:p>
          <a:p>
            <a:pPr marL="0" indent="0">
              <a:buNone/>
            </a:pPr>
            <a:r>
              <a:rPr lang="en-US" dirty="0">
                <a:solidFill>
                  <a:srgbClr val="FFFF00"/>
                </a:solidFill>
              </a:rPr>
              <a:t>Measuring density</a:t>
            </a:r>
            <a:endParaRPr lang="en-BM" dirty="0">
              <a:solidFill>
                <a:srgbClr val="FFFF00"/>
              </a:solidFill>
            </a:endParaRPr>
          </a:p>
        </p:txBody>
      </p:sp>
    </p:spTree>
    <p:extLst>
      <p:ext uri="{BB962C8B-B14F-4D97-AF65-F5344CB8AC3E}">
        <p14:creationId xmlns:p14="http://schemas.microsoft.com/office/powerpoint/2010/main" val="12828767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3581A-8FBF-48AC-A698-16EA92BC327E}"/>
              </a:ext>
            </a:extLst>
          </p:cNvPr>
          <p:cNvSpPr>
            <a:spLocks noGrp="1"/>
          </p:cNvSpPr>
          <p:nvPr>
            <p:ph type="title"/>
          </p:nvPr>
        </p:nvSpPr>
        <p:spPr/>
        <p:txBody>
          <a:bodyPr/>
          <a:lstStyle/>
          <a:p>
            <a:r>
              <a:rPr lang="en-US" dirty="0"/>
              <a:t>Densities of common substances</a:t>
            </a:r>
            <a:endParaRPr lang="en-BM" dirty="0"/>
          </a:p>
        </p:txBody>
      </p:sp>
      <p:graphicFrame>
        <p:nvGraphicFramePr>
          <p:cNvPr id="4" name="Table 4">
            <a:extLst>
              <a:ext uri="{FF2B5EF4-FFF2-40B4-BE49-F238E27FC236}">
                <a16:creationId xmlns:a16="http://schemas.microsoft.com/office/drawing/2014/main" id="{AD2AF50C-F29D-4D6B-956A-76CD70593BD8}"/>
              </a:ext>
            </a:extLst>
          </p:cNvPr>
          <p:cNvGraphicFramePr>
            <a:graphicFrameLocks noGrp="1"/>
          </p:cNvGraphicFramePr>
          <p:nvPr>
            <p:ph idx="1"/>
            <p:extLst>
              <p:ext uri="{D42A27DB-BD31-4B8C-83A1-F6EECF244321}">
                <p14:modId xmlns:p14="http://schemas.microsoft.com/office/powerpoint/2010/main" val="1544530058"/>
              </p:ext>
            </p:extLst>
          </p:nvPr>
        </p:nvGraphicFramePr>
        <p:xfrm>
          <a:off x="838200" y="1825625"/>
          <a:ext cx="10515600" cy="296672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32022845"/>
                    </a:ext>
                  </a:extLst>
                </a:gridCol>
                <a:gridCol w="2628900">
                  <a:extLst>
                    <a:ext uri="{9D8B030D-6E8A-4147-A177-3AD203B41FA5}">
                      <a16:colId xmlns:a16="http://schemas.microsoft.com/office/drawing/2014/main" val="1407956184"/>
                    </a:ext>
                  </a:extLst>
                </a:gridCol>
                <a:gridCol w="2628900">
                  <a:extLst>
                    <a:ext uri="{9D8B030D-6E8A-4147-A177-3AD203B41FA5}">
                      <a16:colId xmlns:a16="http://schemas.microsoft.com/office/drawing/2014/main" val="3241822758"/>
                    </a:ext>
                  </a:extLst>
                </a:gridCol>
                <a:gridCol w="2628900">
                  <a:extLst>
                    <a:ext uri="{9D8B030D-6E8A-4147-A177-3AD203B41FA5}">
                      <a16:colId xmlns:a16="http://schemas.microsoft.com/office/drawing/2014/main" val="1683478740"/>
                    </a:ext>
                  </a:extLst>
                </a:gridCol>
              </a:tblGrid>
              <a:tr h="370840">
                <a:tc>
                  <a:txBody>
                    <a:bodyPr/>
                    <a:lstStyle/>
                    <a:p>
                      <a:pPr algn="ctr"/>
                      <a:r>
                        <a:rPr lang="en-US" b="1" dirty="0"/>
                        <a:t>Material</a:t>
                      </a:r>
                      <a:endParaRPr lang="en-BM" b="1" dirty="0"/>
                    </a:p>
                  </a:txBody>
                  <a:tcPr/>
                </a:tc>
                <a:tc>
                  <a:txBody>
                    <a:bodyPr/>
                    <a:lstStyle/>
                    <a:p>
                      <a:pPr algn="ctr"/>
                      <a:r>
                        <a:rPr lang="en-US" b="1" dirty="0"/>
                        <a:t>Density (kg/m3)</a:t>
                      </a:r>
                      <a:endParaRPr lang="en-BM" b="1" dirty="0"/>
                    </a:p>
                  </a:txBody>
                  <a:tcPr/>
                </a:tc>
                <a:tc>
                  <a:txBody>
                    <a:bodyPr/>
                    <a:lstStyle/>
                    <a:p>
                      <a:pPr algn="ctr"/>
                      <a:r>
                        <a:rPr lang="en-US" b="1" dirty="0"/>
                        <a:t>Material</a:t>
                      </a:r>
                      <a:endParaRPr lang="en-BM" b="1" dirty="0"/>
                    </a:p>
                  </a:txBody>
                  <a:tcPr/>
                </a:tc>
                <a:tc>
                  <a:txBody>
                    <a:bodyPr/>
                    <a:lstStyle/>
                    <a:p>
                      <a:pPr algn="ctr"/>
                      <a:r>
                        <a:rPr lang="en-US" b="1" dirty="0"/>
                        <a:t>Density (kg/m3)</a:t>
                      </a:r>
                      <a:endParaRPr lang="en-BM" b="1" dirty="0"/>
                    </a:p>
                  </a:txBody>
                  <a:tcPr/>
                </a:tc>
                <a:extLst>
                  <a:ext uri="{0D108BD9-81ED-4DB2-BD59-A6C34878D82A}">
                    <a16:rowId xmlns:a16="http://schemas.microsoft.com/office/drawing/2014/main" val="2307516919"/>
                  </a:ext>
                </a:extLst>
              </a:tr>
              <a:tr h="370840">
                <a:tc>
                  <a:txBody>
                    <a:bodyPr/>
                    <a:lstStyle/>
                    <a:p>
                      <a:pPr algn="ctr"/>
                      <a:r>
                        <a:rPr lang="en-US" dirty="0"/>
                        <a:t>Gold</a:t>
                      </a:r>
                      <a:endParaRPr lang="en-BM" dirty="0"/>
                    </a:p>
                  </a:txBody>
                  <a:tcPr/>
                </a:tc>
                <a:tc>
                  <a:txBody>
                    <a:bodyPr/>
                    <a:lstStyle/>
                    <a:p>
                      <a:pPr algn="ctr"/>
                      <a:r>
                        <a:rPr lang="en-US" dirty="0"/>
                        <a:t>19300</a:t>
                      </a:r>
                      <a:endParaRPr lang="en-BM" dirty="0"/>
                    </a:p>
                  </a:txBody>
                  <a:tcPr/>
                </a:tc>
                <a:tc>
                  <a:txBody>
                    <a:bodyPr/>
                    <a:lstStyle/>
                    <a:p>
                      <a:pPr algn="ctr"/>
                      <a:r>
                        <a:rPr lang="en-US" dirty="0"/>
                        <a:t>Water</a:t>
                      </a:r>
                      <a:endParaRPr lang="en-BM" dirty="0"/>
                    </a:p>
                  </a:txBody>
                  <a:tcPr/>
                </a:tc>
                <a:tc>
                  <a:txBody>
                    <a:bodyPr/>
                    <a:lstStyle/>
                    <a:p>
                      <a:pPr algn="ctr"/>
                      <a:r>
                        <a:rPr lang="en-US" dirty="0"/>
                        <a:t>1000</a:t>
                      </a:r>
                      <a:endParaRPr lang="en-BM" dirty="0"/>
                    </a:p>
                  </a:txBody>
                  <a:tcPr/>
                </a:tc>
                <a:extLst>
                  <a:ext uri="{0D108BD9-81ED-4DB2-BD59-A6C34878D82A}">
                    <a16:rowId xmlns:a16="http://schemas.microsoft.com/office/drawing/2014/main" val="523548437"/>
                  </a:ext>
                </a:extLst>
              </a:tr>
              <a:tr h="370840">
                <a:tc>
                  <a:txBody>
                    <a:bodyPr/>
                    <a:lstStyle/>
                    <a:p>
                      <a:pPr algn="ctr"/>
                      <a:r>
                        <a:rPr lang="en-US" dirty="0"/>
                        <a:t>Copper</a:t>
                      </a:r>
                      <a:endParaRPr lang="en-BM" dirty="0"/>
                    </a:p>
                  </a:txBody>
                  <a:tcPr/>
                </a:tc>
                <a:tc>
                  <a:txBody>
                    <a:bodyPr/>
                    <a:lstStyle/>
                    <a:p>
                      <a:pPr algn="ctr"/>
                      <a:r>
                        <a:rPr lang="en-US" dirty="0"/>
                        <a:t>8930</a:t>
                      </a:r>
                      <a:endParaRPr lang="en-BM" dirty="0"/>
                    </a:p>
                  </a:txBody>
                  <a:tcPr/>
                </a:tc>
                <a:tc>
                  <a:txBody>
                    <a:bodyPr/>
                    <a:lstStyle/>
                    <a:p>
                      <a:pPr algn="ctr"/>
                      <a:r>
                        <a:rPr lang="en-US" dirty="0"/>
                        <a:t>Mercury</a:t>
                      </a:r>
                      <a:endParaRPr lang="en-BM" dirty="0"/>
                    </a:p>
                  </a:txBody>
                  <a:tcPr/>
                </a:tc>
                <a:tc>
                  <a:txBody>
                    <a:bodyPr/>
                    <a:lstStyle/>
                    <a:p>
                      <a:pPr algn="ctr"/>
                      <a:r>
                        <a:rPr lang="en-US" dirty="0"/>
                        <a:t>13546</a:t>
                      </a:r>
                      <a:endParaRPr lang="en-BM" dirty="0"/>
                    </a:p>
                  </a:txBody>
                  <a:tcPr/>
                </a:tc>
                <a:extLst>
                  <a:ext uri="{0D108BD9-81ED-4DB2-BD59-A6C34878D82A}">
                    <a16:rowId xmlns:a16="http://schemas.microsoft.com/office/drawing/2014/main" val="606729391"/>
                  </a:ext>
                </a:extLst>
              </a:tr>
              <a:tr h="370840">
                <a:tc>
                  <a:txBody>
                    <a:bodyPr/>
                    <a:lstStyle/>
                    <a:p>
                      <a:pPr algn="ctr"/>
                      <a:r>
                        <a:rPr lang="en-US" dirty="0"/>
                        <a:t>Iron</a:t>
                      </a:r>
                      <a:endParaRPr lang="en-BM" dirty="0"/>
                    </a:p>
                  </a:txBody>
                  <a:tcPr/>
                </a:tc>
                <a:tc>
                  <a:txBody>
                    <a:bodyPr/>
                    <a:lstStyle/>
                    <a:p>
                      <a:pPr algn="ctr"/>
                      <a:r>
                        <a:rPr lang="en-US" dirty="0"/>
                        <a:t>7870</a:t>
                      </a:r>
                      <a:endParaRPr lang="en-BM" dirty="0"/>
                    </a:p>
                  </a:txBody>
                  <a:tcPr/>
                </a:tc>
                <a:tc>
                  <a:txBody>
                    <a:bodyPr/>
                    <a:lstStyle/>
                    <a:p>
                      <a:pPr algn="ctr"/>
                      <a:r>
                        <a:rPr lang="en-US" dirty="0"/>
                        <a:t>Ethanol</a:t>
                      </a:r>
                      <a:endParaRPr lang="en-BM" dirty="0"/>
                    </a:p>
                  </a:txBody>
                  <a:tcPr/>
                </a:tc>
                <a:tc>
                  <a:txBody>
                    <a:bodyPr/>
                    <a:lstStyle/>
                    <a:p>
                      <a:pPr algn="ctr"/>
                      <a:r>
                        <a:rPr lang="en-US" dirty="0"/>
                        <a:t>806</a:t>
                      </a:r>
                      <a:endParaRPr lang="en-BM" dirty="0"/>
                    </a:p>
                  </a:txBody>
                  <a:tcPr/>
                </a:tc>
                <a:extLst>
                  <a:ext uri="{0D108BD9-81ED-4DB2-BD59-A6C34878D82A}">
                    <a16:rowId xmlns:a16="http://schemas.microsoft.com/office/drawing/2014/main" val="3649643020"/>
                  </a:ext>
                </a:extLst>
              </a:tr>
              <a:tr h="370840">
                <a:tc>
                  <a:txBody>
                    <a:bodyPr/>
                    <a:lstStyle/>
                    <a:p>
                      <a:pPr algn="ctr"/>
                      <a:r>
                        <a:rPr lang="en-US" dirty="0"/>
                        <a:t>Steel</a:t>
                      </a:r>
                      <a:endParaRPr lang="en-BM" dirty="0"/>
                    </a:p>
                  </a:txBody>
                  <a:tcPr/>
                </a:tc>
                <a:tc>
                  <a:txBody>
                    <a:bodyPr/>
                    <a:lstStyle/>
                    <a:p>
                      <a:pPr algn="ctr"/>
                      <a:r>
                        <a:rPr lang="en-US" dirty="0"/>
                        <a:t>7860</a:t>
                      </a:r>
                      <a:endParaRPr lang="en-BM" dirty="0"/>
                    </a:p>
                  </a:txBody>
                  <a:tcPr/>
                </a:tc>
                <a:tc>
                  <a:txBody>
                    <a:bodyPr/>
                    <a:lstStyle/>
                    <a:p>
                      <a:pPr algn="ctr"/>
                      <a:r>
                        <a:rPr lang="en-US" dirty="0"/>
                        <a:t>Air</a:t>
                      </a:r>
                      <a:endParaRPr lang="en-BM" dirty="0"/>
                    </a:p>
                  </a:txBody>
                  <a:tcPr/>
                </a:tc>
                <a:tc>
                  <a:txBody>
                    <a:bodyPr/>
                    <a:lstStyle/>
                    <a:p>
                      <a:pPr algn="ctr"/>
                      <a:r>
                        <a:rPr lang="en-US" dirty="0"/>
                        <a:t>1.3</a:t>
                      </a:r>
                      <a:endParaRPr lang="en-BM" dirty="0"/>
                    </a:p>
                  </a:txBody>
                  <a:tcPr/>
                </a:tc>
                <a:extLst>
                  <a:ext uri="{0D108BD9-81ED-4DB2-BD59-A6C34878D82A}">
                    <a16:rowId xmlns:a16="http://schemas.microsoft.com/office/drawing/2014/main" val="2083343658"/>
                  </a:ext>
                </a:extLst>
              </a:tr>
              <a:tr h="370840">
                <a:tc>
                  <a:txBody>
                    <a:bodyPr/>
                    <a:lstStyle/>
                    <a:p>
                      <a:pPr algn="ctr"/>
                      <a:r>
                        <a:rPr lang="en-US" dirty="0"/>
                        <a:t>Marble</a:t>
                      </a:r>
                      <a:endParaRPr lang="en-BM" dirty="0"/>
                    </a:p>
                  </a:txBody>
                  <a:tcPr/>
                </a:tc>
                <a:tc>
                  <a:txBody>
                    <a:bodyPr/>
                    <a:lstStyle/>
                    <a:p>
                      <a:pPr algn="ctr"/>
                      <a:r>
                        <a:rPr lang="en-US" dirty="0"/>
                        <a:t>2600</a:t>
                      </a:r>
                      <a:endParaRPr lang="en-BM" dirty="0"/>
                    </a:p>
                  </a:txBody>
                  <a:tcPr/>
                </a:tc>
                <a:tc>
                  <a:txBody>
                    <a:bodyPr/>
                    <a:lstStyle/>
                    <a:p>
                      <a:pPr algn="ctr"/>
                      <a:r>
                        <a:rPr lang="en-US" dirty="0"/>
                        <a:t>Carbon Dioxide</a:t>
                      </a:r>
                      <a:endParaRPr lang="en-BM" dirty="0"/>
                    </a:p>
                  </a:txBody>
                  <a:tcPr/>
                </a:tc>
                <a:tc>
                  <a:txBody>
                    <a:bodyPr/>
                    <a:lstStyle/>
                    <a:p>
                      <a:pPr algn="ctr"/>
                      <a:r>
                        <a:rPr lang="en-US" dirty="0"/>
                        <a:t>1.98</a:t>
                      </a:r>
                      <a:endParaRPr lang="en-BM" dirty="0"/>
                    </a:p>
                  </a:txBody>
                  <a:tcPr/>
                </a:tc>
                <a:extLst>
                  <a:ext uri="{0D108BD9-81ED-4DB2-BD59-A6C34878D82A}">
                    <a16:rowId xmlns:a16="http://schemas.microsoft.com/office/drawing/2014/main" val="2808074006"/>
                  </a:ext>
                </a:extLst>
              </a:tr>
              <a:tr h="370840">
                <a:tc>
                  <a:txBody>
                    <a:bodyPr/>
                    <a:lstStyle/>
                    <a:p>
                      <a:pPr algn="ctr"/>
                      <a:r>
                        <a:rPr lang="en-US" dirty="0"/>
                        <a:t>Concrete</a:t>
                      </a:r>
                      <a:endParaRPr lang="en-BM" dirty="0"/>
                    </a:p>
                  </a:txBody>
                  <a:tcPr/>
                </a:tc>
                <a:tc>
                  <a:txBody>
                    <a:bodyPr/>
                    <a:lstStyle/>
                    <a:p>
                      <a:pPr algn="ctr"/>
                      <a:r>
                        <a:rPr lang="en-US" dirty="0"/>
                        <a:t>2400</a:t>
                      </a:r>
                      <a:endParaRPr lang="en-BM" dirty="0"/>
                    </a:p>
                  </a:txBody>
                  <a:tcPr/>
                </a:tc>
                <a:tc>
                  <a:txBody>
                    <a:bodyPr/>
                    <a:lstStyle/>
                    <a:p>
                      <a:pPr algn="ctr"/>
                      <a:r>
                        <a:rPr lang="en-US" dirty="0"/>
                        <a:t>Oxygen</a:t>
                      </a:r>
                      <a:endParaRPr lang="en-BM" dirty="0"/>
                    </a:p>
                  </a:txBody>
                  <a:tcPr/>
                </a:tc>
                <a:tc>
                  <a:txBody>
                    <a:bodyPr/>
                    <a:lstStyle/>
                    <a:p>
                      <a:pPr algn="ctr"/>
                      <a:r>
                        <a:rPr lang="en-US" dirty="0"/>
                        <a:t>1.43</a:t>
                      </a:r>
                      <a:endParaRPr lang="en-BM" dirty="0"/>
                    </a:p>
                  </a:txBody>
                  <a:tcPr/>
                </a:tc>
                <a:extLst>
                  <a:ext uri="{0D108BD9-81ED-4DB2-BD59-A6C34878D82A}">
                    <a16:rowId xmlns:a16="http://schemas.microsoft.com/office/drawing/2014/main" val="682982400"/>
                  </a:ext>
                </a:extLst>
              </a:tr>
              <a:tr h="370840">
                <a:tc>
                  <a:txBody>
                    <a:bodyPr/>
                    <a:lstStyle/>
                    <a:p>
                      <a:pPr algn="ctr"/>
                      <a:r>
                        <a:rPr lang="en-US" dirty="0"/>
                        <a:t>Wood (oak)</a:t>
                      </a:r>
                      <a:endParaRPr lang="en-BM" dirty="0"/>
                    </a:p>
                  </a:txBody>
                  <a:tcPr/>
                </a:tc>
                <a:tc>
                  <a:txBody>
                    <a:bodyPr/>
                    <a:lstStyle/>
                    <a:p>
                      <a:pPr algn="ctr"/>
                      <a:r>
                        <a:rPr lang="en-US" dirty="0"/>
                        <a:t>650</a:t>
                      </a:r>
                      <a:endParaRPr lang="en-BM" dirty="0"/>
                    </a:p>
                  </a:txBody>
                  <a:tcPr/>
                </a:tc>
                <a:tc>
                  <a:txBody>
                    <a:bodyPr/>
                    <a:lstStyle/>
                    <a:p>
                      <a:pPr algn="ctr"/>
                      <a:r>
                        <a:rPr lang="en-US" dirty="0"/>
                        <a:t>Hydrogen</a:t>
                      </a:r>
                      <a:endParaRPr lang="en-BM" dirty="0"/>
                    </a:p>
                  </a:txBody>
                  <a:tcPr/>
                </a:tc>
                <a:tc>
                  <a:txBody>
                    <a:bodyPr/>
                    <a:lstStyle/>
                    <a:p>
                      <a:pPr algn="ctr"/>
                      <a:r>
                        <a:rPr lang="en-US" dirty="0"/>
                        <a:t>0.089</a:t>
                      </a:r>
                      <a:endParaRPr lang="en-BM" dirty="0"/>
                    </a:p>
                  </a:txBody>
                  <a:tcPr/>
                </a:tc>
                <a:extLst>
                  <a:ext uri="{0D108BD9-81ED-4DB2-BD59-A6C34878D82A}">
                    <a16:rowId xmlns:a16="http://schemas.microsoft.com/office/drawing/2014/main" val="4453356"/>
                  </a:ext>
                </a:extLst>
              </a:tr>
            </a:tbl>
          </a:graphicData>
        </a:graphic>
      </p:graphicFrame>
      <p:sp>
        <p:nvSpPr>
          <p:cNvPr id="5" name="TextBox 4">
            <a:extLst>
              <a:ext uri="{FF2B5EF4-FFF2-40B4-BE49-F238E27FC236}">
                <a16:creationId xmlns:a16="http://schemas.microsoft.com/office/drawing/2014/main" id="{87742ACC-A05F-4258-B614-82F3988E8705}"/>
              </a:ext>
            </a:extLst>
          </p:cNvPr>
          <p:cNvSpPr txBox="1"/>
          <p:nvPr/>
        </p:nvSpPr>
        <p:spPr>
          <a:xfrm>
            <a:off x="838200" y="5396948"/>
            <a:ext cx="5181098" cy="369332"/>
          </a:xfrm>
          <a:prstGeom prst="rect">
            <a:avLst/>
          </a:prstGeom>
          <a:noFill/>
        </p:spPr>
        <p:txBody>
          <a:bodyPr wrap="none" rtlCol="0">
            <a:spAutoFit/>
          </a:bodyPr>
          <a:lstStyle/>
          <a:p>
            <a:r>
              <a:rPr lang="en-US" dirty="0"/>
              <a:t>Densities of gases at 20 °C and atmospheric pressure.</a:t>
            </a:r>
            <a:endParaRPr lang="en-BM" dirty="0"/>
          </a:p>
        </p:txBody>
      </p:sp>
    </p:spTree>
    <p:extLst>
      <p:ext uri="{BB962C8B-B14F-4D97-AF65-F5344CB8AC3E}">
        <p14:creationId xmlns:p14="http://schemas.microsoft.com/office/powerpoint/2010/main" val="3977169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CD0A6-A229-4D13-85FD-858E2C64ADDE}"/>
              </a:ext>
            </a:extLst>
          </p:cNvPr>
          <p:cNvSpPr>
            <a:spLocks noGrp="1"/>
          </p:cNvSpPr>
          <p:nvPr>
            <p:ph type="title"/>
          </p:nvPr>
        </p:nvSpPr>
        <p:spPr/>
        <p:txBody>
          <a:bodyPr/>
          <a:lstStyle/>
          <a:p>
            <a:r>
              <a:rPr lang="en-US" dirty="0"/>
              <a:t>What is Pressure?</a:t>
            </a:r>
            <a:endParaRPr lang="en-BM" dirty="0"/>
          </a:p>
        </p:txBody>
      </p:sp>
      <p:sp>
        <p:nvSpPr>
          <p:cNvPr id="3" name="Content Placeholder 2">
            <a:extLst>
              <a:ext uri="{FF2B5EF4-FFF2-40B4-BE49-F238E27FC236}">
                <a16:creationId xmlns:a16="http://schemas.microsoft.com/office/drawing/2014/main" id="{38A91759-A23D-47F8-8227-F9BE7841070A}"/>
              </a:ext>
            </a:extLst>
          </p:cNvPr>
          <p:cNvSpPr>
            <a:spLocks noGrp="1"/>
          </p:cNvSpPr>
          <p:nvPr>
            <p:ph idx="1"/>
          </p:nvPr>
        </p:nvSpPr>
        <p:spPr/>
        <p:txBody>
          <a:bodyPr/>
          <a:lstStyle/>
          <a:p>
            <a:pPr marL="0" indent="0">
              <a:buNone/>
            </a:pPr>
            <a:r>
              <a:rPr lang="en-US" dirty="0"/>
              <a:t>Pressure is the effect of a force that acts on an area.  </a:t>
            </a:r>
          </a:p>
          <a:p>
            <a:pPr marL="0" indent="0">
              <a:buNone/>
            </a:pPr>
            <a:endParaRPr lang="en-US" dirty="0"/>
          </a:p>
          <a:p>
            <a:pPr marL="0" indent="0">
              <a:buNone/>
            </a:pPr>
            <a:r>
              <a:rPr lang="en-US" dirty="0"/>
              <a:t>Ultimately every force acts on an area, but often it is not part of the problem involved.  Common examples are found in everyday life where the area is minimized or maximized to reduce or increase the pressure.</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0724A0CB-F98B-45F2-B721-8020609B879B}"/>
                  </a:ext>
                </a:extLst>
              </p:cNvPr>
              <p:cNvSpPr txBox="1"/>
              <p:nvPr/>
            </p:nvSpPr>
            <p:spPr>
              <a:xfrm>
                <a:off x="2390775" y="4448175"/>
                <a:ext cx="1913650" cy="1148456"/>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4000" b="0" i="1" smtClean="0">
                          <a:latin typeface="Cambria Math" panose="02040503050406030204" pitchFamily="18" charset="0"/>
                        </a:rPr>
                        <m:t>𝑃</m:t>
                      </m:r>
                      <m:r>
                        <a:rPr lang="en-US" sz="4000" b="0" i="1" smtClean="0">
                          <a:latin typeface="Cambria Math" panose="02040503050406030204" pitchFamily="18" charset="0"/>
                        </a:rPr>
                        <m:t>= </m:t>
                      </m:r>
                      <m:f>
                        <m:fPr>
                          <m:ctrlPr>
                            <a:rPr lang="en-US" sz="4000" b="0" i="1" smtClean="0">
                              <a:latin typeface="Cambria Math" panose="02040503050406030204" pitchFamily="18" charset="0"/>
                            </a:rPr>
                          </m:ctrlPr>
                        </m:fPr>
                        <m:num>
                          <m:r>
                            <a:rPr lang="en-US" sz="4000" b="0" i="1" smtClean="0">
                              <a:latin typeface="Cambria Math" panose="02040503050406030204" pitchFamily="18" charset="0"/>
                            </a:rPr>
                            <m:t>𝐹</m:t>
                          </m:r>
                        </m:num>
                        <m:den>
                          <m:r>
                            <a:rPr lang="en-US" sz="4000" b="0" i="1" smtClean="0">
                              <a:latin typeface="Cambria Math" panose="02040503050406030204" pitchFamily="18" charset="0"/>
                            </a:rPr>
                            <m:t>𝐴</m:t>
                          </m:r>
                        </m:den>
                      </m:f>
                    </m:oMath>
                  </m:oMathPara>
                </a14:m>
                <a:endParaRPr lang="en-BM" sz="4000" dirty="0"/>
              </a:p>
            </p:txBody>
          </p:sp>
        </mc:Choice>
        <mc:Fallback xmlns="">
          <p:sp>
            <p:nvSpPr>
              <p:cNvPr id="4" name="TextBox 3">
                <a:extLst>
                  <a:ext uri="{FF2B5EF4-FFF2-40B4-BE49-F238E27FC236}">
                    <a16:creationId xmlns:a16="http://schemas.microsoft.com/office/drawing/2014/main" id="{0724A0CB-F98B-45F2-B721-8020609B879B}"/>
                  </a:ext>
                </a:extLst>
              </p:cNvPr>
              <p:cNvSpPr txBox="1">
                <a:spLocks noRot="1" noChangeAspect="1" noMove="1" noResize="1" noEditPoints="1" noAdjustHandles="1" noChangeArrowheads="1" noChangeShapeType="1" noTextEdit="1"/>
              </p:cNvSpPr>
              <p:nvPr/>
            </p:nvSpPr>
            <p:spPr>
              <a:xfrm>
                <a:off x="2390775" y="4448175"/>
                <a:ext cx="1913650" cy="1148456"/>
              </a:xfrm>
              <a:prstGeom prst="rect">
                <a:avLst/>
              </a:prstGeom>
              <a:blipFill>
                <a:blip r:embed="rId2"/>
                <a:stretch>
                  <a:fillRect/>
                </a:stretch>
              </a:blipFill>
            </p:spPr>
            <p:txBody>
              <a:bodyPr/>
              <a:lstStyle/>
              <a:p>
                <a:r>
                  <a:rPr lang="en-BM">
                    <a:noFill/>
                  </a:rPr>
                  <a:t> </a:t>
                </a:r>
              </a:p>
            </p:txBody>
          </p:sp>
        </mc:Fallback>
      </mc:AlternateContent>
      <p:sp>
        <p:nvSpPr>
          <p:cNvPr id="5" name="TextBox 4">
            <a:extLst>
              <a:ext uri="{FF2B5EF4-FFF2-40B4-BE49-F238E27FC236}">
                <a16:creationId xmlns:a16="http://schemas.microsoft.com/office/drawing/2014/main" id="{5A65DCA2-D7A9-4C78-9B18-7FB3CE48F4A9}"/>
              </a:ext>
            </a:extLst>
          </p:cNvPr>
          <p:cNvSpPr txBox="1"/>
          <p:nvPr/>
        </p:nvSpPr>
        <p:spPr>
          <a:xfrm>
            <a:off x="5672408" y="4857967"/>
            <a:ext cx="6137386" cy="1477328"/>
          </a:xfrm>
          <a:prstGeom prst="rect">
            <a:avLst/>
          </a:prstGeom>
          <a:solidFill>
            <a:srgbClr val="FFFF00"/>
          </a:solidFill>
          <a:ln>
            <a:solidFill>
              <a:schemeClr val="tx1"/>
            </a:solidFill>
          </a:ln>
        </p:spPr>
        <p:txBody>
          <a:bodyPr wrap="none" rtlCol="0">
            <a:spAutoFit/>
          </a:bodyPr>
          <a:lstStyle/>
          <a:p>
            <a:r>
              <a:rPr lang="en-US" dirty="0"/>
              <a:t>Confusingly, there are lots of units to choose from!</a:t>
            </a:r>
          </a:p>
          <a:p>
            <a:endParaRPr lang="en-US" dirty="0"/>
          </a:p>
          <a:p>
            <a:r>
              <a:rPr lang="en-US" dirty="0"/>
              <a:t>Modern: N/m2 (also known as Pascals), N/cm2, mmHg, Bar, atm</a:t>
            </a:r>
          </a:p>
          <a:p>
            <a:endParaRPr lang="en-US" dirty="0"/>
          </a:p>
          <a:p>
            <a:r>
              <a:rPr lang="en-US" dirty="0"/>
              <a:t>Old: psi (</a:t>
            </a:r>
            <a:r>
              <a:rPr lang="en-US" dirty="0" err="1"/>
              <a:t>lb</a:t>
            </a:r>
            <a:r>
              <a:rPr lang="en-US" dirty="0"/>
              <a:t>/in2), inHg, </a:t>
            </a:r>
            <a:endParaRPr lang="en-BM" dirty="0"/>
          </a:p>
        </p:txBody>
      </p:sp>
    </p:spTree>
    <p:extLst>
      <p:ext uri="{BB962C8B-B14F-4D97-AF65-F5344CB8AC3E}">
        <p14:creationId xmlns:p14="http://schemas.microsoft.com/office/powerpoint/2010/main" val="1637550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5735A-74AA-4490-9D2A-9D2C04606C7A}"/>
              </a:ext>
            </a:extLst>
          </p:cNvPr>
          <p:cNvSpPr>
            <a:spLocks noGrp="1"/>
          </p:cNvSpPr>
          <p:nvPr>
            <p:ph type="title"/>
          </p:nvPr>
        </p:nvSpPr>
        <p:spPr/>
        <p:txBody>
          <a:bodyPr/>
          <a:lstStyle/>
          <a:p>
            <a:r>
              <a:rPr lang="en-US" dirty="0"/>
              <a:t>Some examples of pressure</a:t>
            </a:r>
            <a:endParaRPr lang="en-BM" dirty="0"/>
          </a:p>
        </p:txBody>
      </p:sp>
      <p:pic>
        <p:nvPicPr>
          <p:cNvPr id="7" name="Picture 6">
            <a:extLst>
              <a:ext uri="{FF2B5EF4-FFF2-40B4-BE49-F238E27FC236}">
                <a16:creationId xmlns:a16="http://schemas.microsoft.com/office/drawing/2014/main" id="{25D5C84A-2FF6-4AD5-B422-F58C65A3AE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6017" y="2092960"/>
            <a:ext cx="9341983" cy="2377577"/>
          </a:xfrm>
          <a:prstGeom prst="rect">
            <a:avLst/>
          </a:prstGeom>
        </p:spPr>
      </p:pic>
    </p:spTree>
    <p:extLst>
      <p:ext uri="{BB962C8B-B14F-4D97-AF65-F5344CB8AC3E}">
        <p14:creationId xmlns:p14="http://schemas.microsoft.com/office/powerpoint/2010/main" val="3065223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13B19-14D5-4B8F-931A-D27115C866C4}"/>
              </a:ext>
            </a:extLst>
          </p:cNvPr>
          <p:cNvSpPr>
            <a:spLocks noGrp="1"/>
          </p:cNvSpPr>
          <p:nvPr>
            <p:ph type="title"/>
          </p:nvPr>
        </p:nvSpPr>
        <p:spPr/>
        <p:txBody>
          <a:bodyPr/>
          <a:lstStyle/>
          <a:p>
            <a:r>
              <a:rPr lang="en-US" dirty="0"/>
              <a:t>BELCO new engine and motorbike stands!</a:t>
            </a:r>
            <a:endParaRPr lang="en-BM" dirty="0"/>
          </a:p>
        </p:txBody>
      </p:sp>
      <p:pic>
        <p:nvPicPr>
          <p:cNvPr id="5" name="Picture 4" descr="A picture containing sky, outdoor, transport&#10;&#10;Description automatically generated">
            <a:extLst>
              <a:ext uri="{FF2B5EF4-FFF2-40B4-BE49-F238E27FC236}">
                <a16:creationId xmlns:a16="http://schemas.microsoft.com/office/drawing/2014/main" id="{885018F2-AFF5-4482-878E-65DBB47FA8A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025" y="1326537"/>
            <a:ext cx="7260742" cy="5443855"/>
          </a:xfrm>
          <a:prstGeom prst="rect">
            <a:avLst/>
          </a:prstGeom>
        </p:spPr>
      </p:pic>
      <p:sp>
        <p:nvSpPr>
          <p:cNvPr id="6" name="TextBox 5">
            <a:extLst>
              <a:ext uri="{FF2B5EF4-FFF2-40B4-BE49-F238E27FC236}">
                <a16:creationId xmlns:a16="http://schemas.microsoft.com/office/drawing/2014/main" id="{B58446A0-7DDA-4738-BE62-346A49823DAF}"/>
              </a:ext>
            </a:extLst>
          </p:cNvPr>
          <p:cNvSpPr txBox="1"/>
          <p:nvPr/>
        </p:nvSpPr>
        <p:spPr>
          <a:xfrm>
            <a:off x="3977640" y="3586799"/>
            <a:ext cx="3078480" cy="923330"/>
          </a:xfrm>
          <a:prstGeom prst="rect">
            <a:avLst/>
          </a:prstGeom>
          <a:solidFill>
            <a:srgbClr val="FFFF00"/>
          </a:solidFill>
        </p:spPr>
        <p:txBody>
          <a:bodyPr wrap="square" rtlCol="0">
            <a:spAutoFit/>
          </a:bodyPr>
          <a:lstStyle/>
          <a:p>
            <a:r>
              <a:rPr lang="en-US" dirty="0"/>
              <a:t>Wooden blocks to spread the load so that the engine does not sink into the tarmac.</a:t>
            </a:r>
            <a:endParaRPr lang="en-BM" dirty="0"/>
          </a:p>
        </p:txBody>
      </p:sp>
      <p:pic>
        <p:nvPicPr>
          <p:cNvPr id="1026" name="Picture 2" descr="July | 2011 | Title to Come">
            <a:extLst>
              <a:ext uri="{FF2B5EF4-FFF2-40B4-BE49-F238E27FC236}">
                <a16:creationId xmlns:a16="http://schemas.microsoft.com/office/drawing/2014/main" id="{A0FF5811-7318-4968-BF21-D490E6433AD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2388" y="1326537"/>
            <a:ext cx="4082891" cy="5443855"/>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89F1EDB2-00A2-4239-B801-A41291380D1D}"/>
              </a:ext>
            </a:extLst>
          </p:cNvPr>
          <p:cNvSpPr txBox="1"/>
          <p:nvPr/>
        </p:nvSpPr>
        <p:spPr>
          <a:xfrm>
            <a:off x="8174513" y="5081907"/>
            <a:ext cx="3078480" cy="923330"/>
          </a:xfrm>
          <a:prstGeom prst="rect">
            <a:avLst/>
          </a:prstGeom>
          <a:solidFill>
            <a:srgbClr val="FFFF00"/>
          </a:solidFill>
        </p:spPr>
        <p:txBody>
          <a:bodyPr wrap="square" rtlCol="0">
            <a:spAutoFit/>
          </a:bodyPr>
          <a:lstStyle/>
          <a:p>
            <a:r>
              <a:rPr lang="en-US" dirty="0"/>
              <a:t>The stand of a MUCH lighter bike has sunk into the same type of tarmac.  Why?</a:t>
            </a:r>
            <a:endParaRPr lang="en-BM" dirty="0"/>
          </a:p>
        </p:txBody>
      </p:sp>
      <p:cxnSp>
        <p:nvCxnSpPr>
          <p:cNvPr id="9" name="Straight Arrow Connector 8">
            <a:extLst>
              <a:ext uri="{FF2B5EF4-FFF2-40B4-BE49-F238E27FC236}">
                <a16:creationId xmlns:a16="http://schemas.microsoft.com/office/drawing/2014/main" id="{9A00E74B-BD43-46D6-B3D6-4FF9E281F5E1}"/>
              </a:ext>
            </a:extLst>
          </p:cNvPr>
          <p:cNvCxnSpPr/>
          <p:nvPr/>
        </p:nvCxnSpPr>
        <p:spPr>
          <a:xfrm flipH="1">
            <a:off x="4160916" y="4510129"/>
            <a:ext cx="1203564" cy="1362351"/>
          </a:xfrm>
          <a:prstGeom prst="straightConnector1">
            <a:avLst/>
          </a:prstGeom>
          <a:ln w="57150">
            <a:solidFill>
              <a:srgbClr val="FFFF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5659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FB59A-8E61-47C1-AC6E-CF877CD9DF87}"/>
              </a:ext>
            </a:extLst>
          </p:cNvPr>
          <p:cNvSpPr>
            <a:spLocks noGrp="1"/>
          </p:cNvSpPr>
          <p:nvPr>
            <p:ph type="title"/>
          </p:nvPr>
        </p:nvSpPr>
        <p:spPr/>
        <p:txBody>
          <a:bodyPr/>
          <a:lstStyle/>
          <a:p>
            <a:r>
              <a:rPr lang="en-US" dirty="0">
                <a:solidFill>
                  <a:srgbClr val="FFFF00"/>
                </a:solidFill>
              </a:rPr>
              <a:t>DEMO: Cut to webcam</a:t>
            </a:r>
            <a:endParaRPr lang="en-BM" dirty="0">
              <a:solidFill>
                <a:srgbClr val="FFFF00"/>
              </a:solidFill>
            </a:endParaRPr>
          </a:p>
        </p:txBody>
      </p:sp>
      <p:sp>
        <p:nvSpPr>
          <p:cNvPr id="3" name="Content Placeholder 2">
            <a:extLst>
              <a:ext uri="{FF2B5EF4-FFF2-40B4-BE49-F238E27FC236}">
                <a16:creationId xmlns:a16="http://schemas.microsoft.com/office/drawing/2014/main" id="{8C87639E-B7B8-48B2-BEFE-685F003C983A}"/>
              </a:ext>
            </a:extLst>
          </p:cNvPr>
          <p:cNvSpPr>
            <a:spLocks noGrp="1"/>
          </p:cNvSpPr>
          <p:nvPr>
            <p:ph idx="1"/>
          </p:nvPr>
        </p:nvSpPr>
        <p:spPr/>
        <p:txBody>
          <a:bodyPr/>
          <a:lstStyle/>
          <a:p>
            <a:r>
              <a:rPr lang="en-US" dirty="0">
                <a:solidFill>
                  <a:srgbClr val="FFFF00"/>
                </a:solidFill>
              </a:rPr>
              <a:t>Demonstrating high and low pressures </a:t>
            </a:r>
          </a:p>
          <a:p>
            <a:endParaRPr lang="en-US" dirty="0">
              <a:solidFill>
                <a:srgbClr val="FFFF00"/>
              </a:solidFill>
            </a:endParaRPr>
          </a:p>
          <a:p>
            <a:r>
              <a:rPr lang="en-US" dirty="0">
                <a:solidFill>
                  <a:srgbClr val="FFFF00"/>
                </a:solidFill>
              </a:rPr>
              <a:t>Blu tac and knife</a:t>
            </a:r>
          </a:p>
          <a:p>
            <a:r>
              <a:rPr lang="en-US" dirty="0">
                <a:solidFill>
                  <a:srgbClr val="FFFF00"/>
                </a:solidFill>
              </a:rPr>
              <a:t>Washer and bolt</a:t>
            </a:r>
          </a:p>
          <a:p>
            <a:endParaRPr lang="en-BM" dirty="0">
              <a:solidFill>
                <a:srgbClr val="FFFF00"/>
              </a:solidFill>
            </a:endParaRPr>
          </a:p>
        </p:txBody>
      </p:sp>
    </p:spTree>
    <p:extLst>
      <p:ext uri="{BB962C8B-B14F-4D97-AF65-F5344CB8AC3E}">
        <p14:creationId xmlns:p14="http://schemas.microsoft.com/office/powerpoint/2010/main" val="40462917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1622</TotalTime>
  <Words>478</Words>
  <Application>Microsoft Office PowerPoint</Application>
  <PresentationFormat>Widescreen</PresentationFormat>
  <Paragraphs>80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Cambria Math</vt:lpstr>
      <vt:lpstr>Open Sans</vt:lpstr>
      <vt:lpstr>Office Theme</vt:lpstr>
      <vt:lpstr>Principles of Physics II</vt:lpstr>
      <vt:lpstr>Density</vt:lpstr>
      <vt:lpstr>How to measure density in the lab</vt:lpstr>
      <vt:lpstr>DEMO:  Cut to webcam demo </vt:lpstr>
      <vt:lpstr>Densities of common substances</vt:lpstr>
      <vt:lpstr>What is Pressure?</vt:lpstr>
      <vt:lpstr>Some examples of pressure</vt:lpstr>
      <vt:lpstr>BELCO new engine and motorbike stands!</vt:lpstr>
      <vt:lpstr>DEMO: Cut to webcam</vt:lpstr>
      <vt:lpstr>PowerPoint Presentation</vt:lpstr>
      <vt:lpstr>Examples</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Physics II</dc:title>
  <dc:creator>Wright, Paul</dc:creator>
  <cp:lastModifiedBy>Wright, Paul</cp:lastModifiedBy>
  <cp:revision>15</cp:revision>
  <dcterms:created xsi:type="dcterms:W3CDTF">2020-12-17T19:39:51Z</dcterms:created>
  <dcterms:modified xsi:type="dcterms:W3CDTF">2020-12-28T17:08:41Z</dcterms:modified>
</cp:coreProperties>
</file>